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66" r:id="rId6"/>
    <p:sldId id="267" r:id="rId7"/>
    <p:sldId id="268" r:id="rId8"/>
    <p:sldId id="270" r:id="rId9"/>
    <p:sldId id="269" r:id="rId10"/>
    <p:sldId id="271" r:id="rId11"/>
    <p:sldId id="272" r:id="rId12"/>
    <p:sldId id="273" r:id="rId13"/>
    <p:sldId id="274" r:id="rId14"/>
    <p:sldId id="275" r:id="rId15"/>
    <p:sldId id="276" r:id="rId16"/>
    <p:sldId id="277" r:id="rId17"/>
    <p:sldId id="279" r:id="rId18"/>
    <p:sldId id="284" r:id="rId19"/>
    <p:sldId id="290" r:id="rId20"/>
    <p:sldId id="291" r:id="rId21"/>
    <p:sldId id="287" r:id="rId22"/>
    <p:sldId id="292" r:id="rId23"/>
    <p:sldId id="293" r:id="rId24"/>
    <p:sldId id="288"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exm\OneDrive\Desktop\Data%20Science\baseball\Results\Advanced%20Prediction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Ridge</a:t>
            </a:r>
            <a:r>
              <a:rPr lang="en-US" baseline="0"/>
              <a:t> vs. Gamma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Dashboard!$K$1</c:f>
              <c:strCache>
                <c:ptCount val="1"/>
                <c:pt idx="0">
                  <c:v>Ridge Residuals</c:v>
                </c:pt>
              </c:strCache>
            </c:strRef>
          </c:tx>
          <c:spPr>
            <a:solidFill>
              <a:srgbClr val="00B050"/>
            </a:solidFill>
            <a:ln w="12700">
              <a:solidFill>
                <a:srgbClr val="00B050"/>
              </a:solidFill>
            </a:ln>
            <a:effectLst/>
          </c:spPr>
          <c:invertIfNegative val="0"/>
          <c:val>
            <c:numRef>
              <c:f>Dashboard!$K$2:$K$300</c:f>
              <c:numCache>
                <c:formatCode>"$"#,##0_);[Red]\("$"#,##0\)</c:formatCode>
                <c:ptCount val="299"/>
                <c:pt idx="0">
                  <c:v>-10261168</c:v>
                </c:pt>
                <c:pt idx="1">
                  <c:v>-10450772</c:v>
                </c:pt>
                <c:pt idx="2">
                  <c:v>-2028121</c:v>
                </c:pt>
                <c:pt idx="3">
                  <c:v>-5214523</c:v>
                </c:pt>
                <c:pt idx="4">
                  <c:v>658651</c:v>
                </c:pt>
                <c:pt idx="5">
                  <c:v>-2387415</c:v>
                </c:pt>
                <c:pt idx="6">
                  <c:v>-7907254</c:v>
                </c:pt>
                <c:pt idx="7">
                  <c:v>-3948076</c:v>
                </c:pt>
                <c:pt idx="8">
                  <c:v>2507428</c:v>
                </c:pt>
                <c:pt idx="9">
                  <c:v>-3383335</c:v>
                </c:pt>
                <c:pt idx="10">
                  <c:v>2802681</c:v>
                </c:pt>
                <c:pt idx="11">
                  <c:v>-1520724</c:v>
                </c:pt>
                <c:pt idx="12">
                  <c:v>-6652899</c:v>
                </c:pt>
                <c:pt idx="13">
                  <c:v>791605</c:v>
                </c:pt>
                <c:pt idx="14">
                  <c:v>-3822727</c:v>
                </c:pt>
                <c:pt idx="15">
                  <c:v>801486</c:v>
                </c:pt>
                <c:pt idx="16">
                  <c:v>-3394083</c:v>
                </c:pt>
                <c:pt idx="17">
                  <c:v>9208256</c:v>
                </c:pt>
                <c:pt idx="18">
                  <c:v>6847656</c:v>
                </c:pt>
                <c:pt idx="19">
                  <c:v>-3118804</c:v>
                </c:pt>
                <c:pt idx="20">
                  <c:v>704439</c:v>
                </c:pt>
                <c:pt idx="21">
                  <c:v>44108</c:v>
                </c:pt>
                <c:pt idx="22">
                  <c:v>-4420806</c:v>
                </c:pt>
                <c:pt idx="23">
                  <c:v>-4063094</c:v>
                </c:pt>
                <c:pt idx="24">
                  <c:v>-5055084</c:v>
                </c:pt>
                <c:pt idx="25">
                  <c:v>-2093017</c:v>
                </c:pt>
                <c:pt idx="26">
                  <c:v>4628148</c:v>
                </c:pt>
                <c:pt idx="27">
                  <c:v>-7163718</c:v>
                </c:pt>
                <c:pt idx="28">
                  <c:v>4268884</c:v>
                </c:pt>
                <c:pt idx="29">
                  <c:v>379186</c:v>
                </c:pt>
                <c:pt idx="30">
                  <c:v>8493757</c:v>
                </c:pt>
                <c:pt idx="31">
                  <c:v>9243273</c:v>
                </c:pt>
                <c:pt idx="32">
                  <c:v>-2441764</c:v>
                </c:pt>
                <c:pt idx="33">
                  <c:v>-3773104</c:v>
                </c:pt>
                <c:pt idx="34">
                  <c:v>6472276</c:v>
                </c:pt>
                <c:pt idx="35">
                  <c:v>-2613310</c:v>
                </c:pt>
                <c:pt idx="36">
                  <c:v>5212903</c:v>
                </c:pt>
                <c:pt idx="37">
                  <c:v>-901259</c:v>
                </c:pt>
                <c:pt idx="38">
                  <c:v>-2548936</c:v>
                </c:pt>
                <c:pt idx="39">
                  <c:v>-550738</c:v>
                </c:pt>
                <c:pt idx="40">
                  <c:v>-698525</c:v>
                </c:pt>
                <c:pt idx="41">
                  <c:v>2981442</c:v>
                </c:pt>
                <c:pt idx="42">
                  <c:v>1997082</c:v>
                </c:pt>
                <c:pt idx="43">
                  <c:v>-2491191</c:v>
                </c:pt>
                <c:pt idx="44">
                  <c:v>635412</c:v>
                </c:pt>
                <c:pt idx="45">
                  <c:v>-3230612</c:v>
                </c:pt>
                <c:pt idx="46">
                  <c:v>-2649350</c:v>
                </c:pt>
                <c:pt idx="47">
                  <c:v>-1674779</c:v>
                </c:pt>
                <c:pt idx="48">
                  <c:v>-1947896</c:v>
                </c:pt>
                <c:pt idx="49">
                  <c:v>2173166</c:v>
                </c:pt>
                <c:pt idx="50">
                  <c:v>-1938643</c:v>
                </c:pt>
                <c:pt idx="51">
                  <c:v>-2477635</c:v>
                </c:pt>
                <c:pt idx="52">
                  <c:v>1566451</c:v>
                </c:pt>
                <c:pt idx="53">
                  <c:v>-1398618</c:v>
                </c:pt>
                <c:pt idx="54">
                  <c:v>-3259056</c:v>
                </c:pt>
                <c:pt idx="55">
                  <c:v>-2481586</c:v>
                </c:pt>
                <c:pt idx="56">
                  <c:v>-1899922</c:v>
                </c:pt>
                <c:pt idx="57">
                  <c:v>1441061</c:v>
                </c:pt>
                <c:pt idx="58">
                  <c:v>5728228</c:v>
                </c:pt>
                <c:pt idx="59">
                  <c:v>-1082433</c:v>
                </c:pt>
                <c:pt idx="60">
                  <c:v>-152286</c:v>
                </c:pt>
                <c:pt idx="61">
                  <c:v>-2735416</c:v>
                </c:pt>
                <c:pt idx="62">
                  <c:v>-1681217</c:v>
                </c:pt>
                <c:pt idx="63">
                  <c:v>-2377882</c:v>
                </c:pt>
                <c:pt idx="64">
                  <c:v>449044</c:v>
                </c:pt>
                <c:pt idx="65">
                  <c:v>-3404040</c:v>
                </c:pt>
                <c:pt idx="66">
                  <c:v>1184230</c:v>
                </c:pt>
                <c:pt idx="67">
                  <c:v>1875332</c:v>
                </c:pt>
                <c:pt idx="68">
                  <c:v>4100309</c:v>
                </c:pt>
                <c:pt idx="69">
                  <c:v>2243152</c:v>
                </c:pt>
                <c:pt idx="70">
                  <c:v>-2542201</c:v>
                </c:pt>
                <c:pt idx="71">
                  <c:v>-270578</c:v>
                </c:pt>
                <c:pt idx="72">
                  <c:v>-1330513</c:v>
                </c:pt>
                <c:pt idx="73">
                  <c:v>-2296048</c:v>
                </c:pt>
                <c:pt idx="74">
                  <c:v>-1559313</c:v>
                </c:pt>
                <c:pt idx="75">
                  <c:v>-640567</c:v>
                </c:pt>
                <c:pt idx="76">
                  <c:v>-6934796</c:v>
                </c:pt>
                <c:pt idx="77">
                  <c:v>-353521</c:v>
                </c:pt>
                <c:pt idx="78">
                  <c:v>-867126</c:v>
                </c:pt>
                <c:pt idx="79">
                  <c:v>-2144145</c:v>
                </c:pt>
                <c:pt idx="80">
                  <c:v>-2295804</c:v>
                </c:pt>
                <c:pt idx="81">
                  <c:v>-4044324</c:v>
                </c:pt>
                <c:pt idx="82">
                  <c:v>-774662</c:v>
                </c:pt>
                <c:pt idx="83">
                  <c:v>-14449435</c:v>
                </c:pt>
                <c:pt idx="84">
                  <c:v>-7467133</c:v>
                </c:pt>
                <c:pt idx="85">
                  <c:v>-2841655</c:v>
                </c:pt>
                <c:pt idx="86">
                  <c:v>2408788</c:v>
                </c:pt>
                <c:pt idx="87">
                  <c:v>2472861</c:v>
                </c:pt>
                <c:pt idx="88">
                  <c:v>-954376</c:v>
                </c:pt>
                <c:pt idx="89">
                  <c:v>602518</c:v>
                </c:pt>
                <c:pt idx="90">
                  <c:v>16145</c:v>
                </c:pt>
                <c:pt idx="91">
                  <c:v>840072</c:v>
                </c:pt>
                <c:pt idx="92">
                  <c:v>-612221</c:v>
                </c:pt>
                <c:pt idx="93">
                  <c:v>256541</c:v>
                </c:pt>
                <c:pt idx="94">
                  <c:v>254482</c:v>
                </c:pt>
                <c:pt idx="95">
                  <c:v>740301</c:v>
                </c:pt>
                <c:pt idx="96">
                  <c:v>-1502609</c:v>
                </c:pt>
                <c:pt idx="97">
                  <c:v>2696343</c:v>
                </c:pt>
                <c:pt idx="98">
                  <c:v>-4416595</c:v>
                </c:pt>
                <c:pt idx="99">
                  <c:v>2252368</c:v>
                </c:pt>
                <c:pt idx="100">
                  <c:v>-8257222</c:v>
                </c:pt>
                <c:pt idx="101">
                  <c:v>-5739187</c:v>
                </c:pt>
                <c:pt idx="102">
                  <c:v>-1640366</c:v>
                </c:pt>
                <c:pt idx="103">
                  <c:v>6435490</c:v>
                </c:pt>
                <c:pt idx="104">
                  <c:v>6874498</c:v>
                </c:pt>
                <c:pt idx="105">
                  <c:v>10544951</c:v>
                </c:pt>
                <c:pt idx="106">
                  <c:v>-4885878</c:v>
                </c:pt>
                <c:pt idx="107">
                  <c:v>-4888634</c:v>
                </c:pt>
                <c:pt idx="108">
                  <c:v>-2904950</c:v>
                </c:pt>
                <c:pt idx="109">
                  <c:v>-3355944</c:v>
                </c:pt>
                <c:pt idx="110">
                  <c:v>1760531</c:v>
                </c:pt>
                <c:pt idx="111">
                  <c:v>908281</c:v>
                </c:pt>
                <c:pt idx="112">
                  <c:v>-1214781</c:v>
                </c:pt>
                <c:pt idx="113">
                  <c:v>-2488361</c:v>
                </c:pt>
                <c:pt idx="114">
                  <c:v>5504212</c:v>
                </c:pt>
                <c:pt idx="115">
                  <c:v>-2776182</c:v>
                </c:pt>
                <c:pt idx="116">
                  <c:v>11098719</c:v>
                </c:pt>
                <c:pt idx="117">
                  <c:v>11658337</c:v>
                </c:pt>
                <c:pt idx="118">
                  <c:v>9179279</c:v>
                </c:pt>
                <c:pt idx="119">
                  <c:v>10431033</c:v>
                </c:pt>
                <c:pt idx="120">
                  <c:v>-2044329</c:v>
                </c:pt>
                <c:pt idx="121">
                  <c:v>-3646731</c:v>
                </c:pt>
                <c:pt idx="122">
                  <c:v>-2237990</c:v>
                </c:pt>
                <c:pt idx="123">
                  <c:v>48062</c:v>
                </c:pt>
                <c:pt idx="124">
                  <c:v>-3133753</c:v>
                </c:pt>
                <c:pt idx="125">
                  <c:v>-2343367</c:v>
                </c:pt>
                <c:pt idx="126">
                  <c:v>-6592908</c:v>
                </c:pt>
                <c:pt idx="127">
                  <c:v>-1998861</c:v>
                </c:pt>
                <c:pt idx="128">
                  <c:v>-5402153</c:v>
                </c:pt>
                <c:pt idx="129">
                  <c:v>489269</c:v>
                </c:pt>
                <c:pt idx="130">
                  <c:v>-2528863</c:v>
                </c:pt>
                <c:pt idx="131">
                  <c:v>11837324</c:v>
                </c:pt>
                <c:pt idx="132">
                  <c:v>-1054068</c:v>
                </c:pt>
                <c:pt idx="133">
                  <c:v>-656713</c:v>
                </c:pt>
                <c:pt idx="134">
                  <c:v>17235791</c:v>
                </c:pt>
                <c:pt idx="135">
                  <c:v>-4326108</c:v>
                </c:pt>
                <c:pt idx="136">
                  <c:v>4029365</c:v>
                </c:pt>
                <c:pt idx="137">
                  <c:v>325150</c:v>
                </c:pt>
                <c:pt idx="138">
                  <c:v>1893428</c:v>
                </c:pt>
                <c:pt idx="139">
                  <c:v>-7315044</c:v>
                </c:pt>
                <c:pt idx="140">
                  <c:v>-571923</c:v>
                </c:pt>
                <c:pt idx="141">
                  <c:v>14367930</c:v>
                </c:pt>
                <c:pt idx="142">
                  <c:v>-5237174</c:v>
                </c:pt>
                <c:pt idx="143">
                  <c:v>5295</c:v>
                </c:pt>
                <c:pt idx="144">
                  <c:v>-832886</c:v>
                </c:pt>
                <c:pt idx="145">
                  <c:v>-1953046</c:v>
                </c:pt>
                <c:pt idx="146">
                  <c:v>-593963</c:v>
                </c:pt>
                <c:pt idx="147">
                  <c:v>7909901</c:v>
                </c:pt>
                <c:pt idx="148">
                  <c:v>844387</c:v>
                </c:pt>
                <c:pt idx="149">
                  <c:v>-46015</c:v>
                </c:pt>
                <c:pt idx="150">
                  <c:v>-2902855</c:v>
                </c:pt>
                <c:pt idx="151">
                  <c:v>803549</c:v>
                </c:pt>
                <c:pt idx="152">
                  <c:v>1483428</c:v>
                </c:pt>
                <c:pt idx="153">
                  <c:v>-5906784</c:v>
                </c:pt>
                <c:pt idx="154">
                  <c:v>-340574</c:v>
                </c:pt>
                <c:pt idx="155">
                  <c:v>-1529737</c:v>
                </c:pt>
                <c:pt idx="156">
                  <c:v>-2017471</c:v>
                </c:pt>
                <c:pt idx="157">
                  <c:v>-2811898</c:v>
                </c:pt>
                <c:pt idx="158">
                  <c:v>-149174</c:v>
                </c:pt>
                <c:pt idx="159">
                  <c:v>2350235</c:v>
                </c:pt>
                <c:pt idx="160">
                  <c:v>5333995</c:v>
                </c:pt>
                <c:pt idx="161">
                  <c:v>6060383</c:v>
                </c:pt>
                <c:pt idx="162">
                  <c:v>-6321318</c:v>
                </c:pt>
                <c:pt idx="163">
                  <c:v>1394846</c:v>
                </c:pt>
                <c:pt idx="164">
                  <c:v>-4842251</c:v>
                </c:pt>
                <c:pt idx="165">
                  <c:v>27814</c:v>
                </c:pt>
                <c:pt idx="166">
                  <c:v>-3439885</c:v>
                </c:pt>
                <c:pt idx="167">
                  <c:v>581512</c:v>
                </c:pt>
                <c:pt idx="168">
                  <c:v>-7635834</c:v>
                </c:pt>
                <c:pt idx="169">
                  <c:v>-4799135</c:v>
                </c:pt>
                <c:pt idx="170">
                  <c:v>5372565</c:v>
                </c:pt>
                <c:pt idx="171">
                  <c:v>-4751305</c:v>
                </c:pt>
                <c:pt idx="172">
                  <c:v>584554</c:v>
                </c:pt>
                <c:pt idx="173">
                  <c:v>8295864</c:v>
                </c:pt>
                <c:pt idx="174">
                  <c:v>-3664612</c:v>
                </c:pt>
                <c:pt idx="175">
                  <c:v>10342503</c:v>
                </c:pt>
                <c:pt idx="176">
                  <c:v>-8849287</c:v>
                </c:pt>
                <c:pt idx="177">
                  <c:v>-1969635</c:v>
                </c:pt>
                <c:pt idx="178">
                  <c:v>-859488</c:v>
                </c:pt>
                <c:pt idx="179">
                  <c:v>-5510811</c:v>
                </c:pt>
                <c:pt idx="180">
                  <c:v>1128321</c:v>
                </c:pt>
                <c:pt idx="181">
                  <c:v>-6099440</c:v>
                </c:pt>
                <c:pt idx="182">
                  <c:v>1603417</c:v>
                </c:pt>
                <c:pt idx="183">
                  <c:v>-1831638</c:v>
                </c:pt>
                <c:pt idx="184">
                  <c:v>-1587266</c:v>
                </c:pt>
                <c:pt idx="185">
                  <c:v>1035408</c:v>
                </c:pt>
                <c:pt idx="186">
                  <c:v>-4137235</c:v>
                </c:pt>
                <c:pt idx="187">
                  <c:v>11271961</c:v>
                </c:pt>
                <c:pt idx="188">
                  <c:v>1886824</c:v>
                </c:pt>
                <c:pt idx="189">
                  <c:v>1785729</c:v>
                </c:pt>
                <c:pt idx="190">
                  <c:v>-1555199</c:v>
                </c:pt>
                <c:pt idx="191">
                  <c:v>-2182657</c:v>
                </c:pt>
                <c:pt idx="192">
                  <c:v>6776233</c:v>
                </c:pt>
                <c:pt idx="193">
                  <c:v>-674590</c:v>
                </c:pt>
                <c:pt idx="194">
                  <c:v>-5183970</c:v>
                </c:pt>
                <c:pt idx="195">
                  <c:v>-3802956</c:v>
                </c:pt>
                <c:pt idx="196">
                  <c:v>3333528</c:v>
                </c:pt>
                <c:pt idx="197">
                  <c:v>742556</c:v>
                </c:pt>
                <c:pt idx="198">
                  <c:v>5529752</c:v>
                </c:pt>
                <c:pt idx="199">
                  <c:v>-2659216</c:v>
                </c:pt>
                <c:pt idx="200">
                  <c:v>-821746</c:v>
                </c:pt>
                <c:pt idx="201">
                  <c:v>8233685</c:v>
                </c:pt>
                <c:pt idx="202">
                  <c:v>1688808</c:v>
                </c:pt>
                <c:pt idx="203">
                  <c:v>311422</c:v>
                </c:pt>
                <c:pt idx="204">
                  <c:v>5314602</c:v>
                </c:pt>
                <c:pt idx="205">
                  <c:v>2992463</c:v>
                </c:pt>
                <c:pt idx="206">
                  <c:v>-2132826</c:v>
                </c:pt>
                <c:pt idx="207">
                  <c:v>-2941464</c:v>
                </c:pt>
                <c:pt idx="208">
                  <c:v>-3260195</c:v>
                </c:pt>
                <c:pt idx="209">
                  <c:v>582047</c:v>
                </c:pt>
                <c:pt idx="210">
                  <c:v>-1852006</c:v>
                </c:pt>
                <c:pt idx="211">
                  <c:v>-1302704</c:v>
                </c:pt>
                <c:pt idx="212">
                  <c:v>1010380</c:v>
                </c:pt>
                <c:pt idx="213">
                  <c:v>-125809</c:v>
                </c:pt>
                <c:pt idx="214">
                  <c:v>-1858953</c:v>
                </c:pt>
                <c:pt idx="215">
                  <c:v>-3181990</c:v>
                </c:pt>
                <c:pt idx="216">
                  <c:v>9155002</c:v>
                </c:pt>
                <c:pt idx="217">
                  <c:v>-6528894</c:v>
                </c:pt>
                <c:pt idx="218">
                  <c:v>-4444212</c:v>
                </c:pt>
                <c:pt idx="219">
                  <c:v>-2911431</c:v>
                </c:pt>
                <c:pt idx="220">
                  <c:v>-9479634</c:v>
                </c:pt>
                <c:pt idx="221">
                  <c:v>-2768765</c:v>
                </c:pt>
                <c:pt idx="222">
                  <c:v>2136488</c:v>
                </c:pt>
                <c:pt idx="223">
                  <c:v>2768654</c:v>
                </c:pt>
                <c:pt idx="224">
                  <c:v>1127811</c:v>
                </c:pt>
                <c:pt idx="225">
                  <c:v>-139145</c:v>
                </c:pt>
                <c:pt idx="226">
                  <c:v>602178</c:v>
                </c:pt>
                <c:pt idx="227">
                  <c:v>4367600</c:v>
                </c:pt>
                <c:pt idx="228">
                  <c:v>-6730337</c:v>
                </c:pt>
                <c:pt idx="229">
                  <c:v>-2041167</c:v>
                </c:pt>
                <c:pt idx="230">
                  <c:v>-148336</c:v>
                </c:pt>
                <c:pt idx="231">
                  <c:v>-4988295</c:v>
                </c:pt>
                <c:pt idx="232">
                  <c:v>-5382602</c:v>
                </c:pt>
                <c:pt idx="233">
                  <c:v>639206</c:v>
                </c:pt>
                <c:pt idx="234">
                  <c:v>-2739070</c:v>
                </c:pt>
                <c:pt idx="235">
                  <c:v>-5317712</c:v>
                </c:pt>
                <c:pt idx="236">
                  <c:v>16370803</c:v>
                </c:pt>
                <c:pt idx="237">
                  <c:v>3462237</c:v>
                </c:pt>
                <c:pt idx="238">
                  <c:v>11699135</c:v>
                </c:pt>
                <c:pt idx="239">
                  <c:v>-4058401</c:v>
                </c:pt>
                <c:pt idx="240">
                  <c:v>-471168</c:v>
                </c:pt>
                <c:pt idx="241">
                  <c:v>5269090</c:v>
                </c:pt>
                <c:pt idx="242">
                  <c:v>273063</c:v>
                </c:pt>
                <c:pt idx="243">
                  <c:v>-2277881</c:v>
                </c:pt>
                <c:pt idx="244">
                  <c:v>4199679</c:v>
                </c:pt>
                <c:pt idx="245">
                  <c:v>7230117</c:v>
                </c:pt>
                <c:pt idx="246">
                  <c:v>358678</c:v>
                </c:pt>
                <c:pt idx="247">
                  <c:v>11430384</c:v>
                </c:pt>
                <c:pt idx="248">
                  <c:v>2620486</c:v>
                </c:pt>
                <c:pt idx="249">
                  <c:v>-423087</c:v>
                </c:pt>
                <c:pt idx="250">
                  <c:v>-1406395</c:v>
                </c:pt>
                <c:pt idx="251">
                  <c:v>1296437</c:v>
                </c:pt>
                <c:pt idx="252">
                  <c:v>2793237</c:v>
                </c:pt>
                <c:pt idx="253">
                  <c:v>-4212024</c:v>
                </c:pt>
                <c:pt idx="254">
                  <c:v>-301718</c:v>
                </c:pt>
                <c:pt idx="255">
                  <c:v>-2497476</c:v>
                </c:pt>
                <c:pt idx="256">
                  <c:v>2983788</c:v>
                </c:pt>
                <c:pt idx="257">
                  <c:v>13689413</c:v>
                </c:pt>
                <c:pt idx="258">
                  <c:v>6810546</c:v>
                </c:pt>
                <c:pt idx="259">
                  <c:v>-9571135</c:v>
                </c:pt>
                <c:pt idx="260">
                  <c:v>-2586230</c:v>
                </c:pt>
                <c:pt idx="261">
                  <c:v>-9816686</c:v>
                </c:pt>
                <c:pt idx="262">
                  <c:v>-5575570</c:v>
                </c:pt>
                <c:pt idx="263">
                  <c:v>-13086524</c:v>
                </c:pt>
                <c:pt idx="264">
                  <c:v>5622740</c:v>
                </c:pt>
                <c:pt idx="265">
                  <c:v>5784742</c:v>
                </c:pt>
                <c:pt idx="266">
                  <c:v>4309824</c:v>
                </c:pt>
                <c:pt idx="267">
                  <c:v>-4616382</c:v>
                </c:pt>
                <c:pt idx="268">
                  <c:v>-1561277</c:v>
                </c:pt>
                <c:pt idx="269">
                  <c:v>-5310088</c:v>
                </c:pt>
                <c:pt idx="270">
                  <c:v>-803947</c:v>
                </c:pt>
                <c:pt idx="271">
                  <c:v>-763159</c:v>
                </c:pt>
                <c:pt idx="272">
                  <c:v>4788695</c:v>
                </c:pt>
                <c:pt idx="273">
                  <c:v>4648295</c:v>
                </c:pt>
                <c:pt idx="274">
                  <c:v>-2165541</c:v>
                </c:pt>
                <c:pt idx="275">
                  <c:v>-3778514</c:v>
                </c:pt>
                <c:pt idx="276">
                  <c:v>2966376</c:v>
                </c:pt>
                <c:pt idx="277">
                  <c:v>15043940</c:v>
                </c:pt>
                <c:pt idx="278">
                  <c:v>8551674</c:v>
                </c:pt>
                <c:pt idx="279">
                  <c:v>1633012</c:v>
                </c:pt>
                <c:pt idx="280">
                  <c:v>-4087077</c:v>
                </c:pt>
                <c:pt idx="281">
                  <c:v>5905502</c:v>
                </c:pt>
                <c:pt idx="282">
                  <c:v>-3010582</c:v>
                </c:pt>
                <c:pt idx="283">
                  <c:v>863624</c:v>
                </c:pt>
                <c:pt idx="284">
                  <c:v>-82813</c:v>
                </c:pt>
                <c:pt idx="285">
                  <c:v>8337774</c:v>
                </c:pt>
                <c:pt idx="286">
                  <c:v>-1046645</c:v>
                </c:pt>
                <c:pt idx="287">
                  <c:v>-339163</c:v>
                </c:pt>
                <c:pt idx="288">
                  <c:v>1018633</c:v>
                </c:pt>
                <c:pt idx="289">
                  <c:v>-4059740</c:v>
                </c:pt>
                <c:pt idx="290">
                  <c:v>7966953</c:v>
                </c:pt>
                <c:pt idx="291">
                  <c:v>815230</c:v>
                </c:pt>
                <c:pt idx="292">
                  <c:v>3340765</c:v>
                </c:pt>
                <c:pt idx="293">
                  <c:v>6035542</c:v>
                </c:pt>
                <c:pt idx="294">
                  <c:v>-1071433</c:v>
                </c:pt>
                <c:pt idx="295">
                  <c:v>2723541</c:v>
                </c:pt>
                <c:pt idx="296">
                  <c:v>1028440</c:v>
                </c:pt>
                <c:pt idx="297">
                  <c:v>1583743</c:v>
                </c:pt>
                <c:pt idx="298">
                  <c:v>6994408</c:v>
                </c:pt>
              </c:numCache>
            </c:numRef>
          </c:val>
          <c:extLst>
            <c:ext xmlns:c16="http://schemas.microsoft.com/office/drawing/2014/chart" uri="{C3380CC4-5D6E-409C-BE32-E72D297353CC}">
              <c16:uniqueId val="{00000000-FB9E-4C34-BF83-1DF57DBA7E1A}"/>
            </c:ext>
          </c:extLst>
        </c:ser>
        <c:ser>
          <c:idx val="1"/>
          <c:order val="1"/>
          <c:tx>
            <c:strRef>
              <c:f>Dashboard!$L$1</c:f>
              <c:strCache>
                <c:ptCount val="1"/>
                <c:pt idx="0">
                  <c:v>Gamma Residuals</c:v>
                </c:pt>
              </c:strCache>
            </c:strRef>
          </c:tx>
          <c:spPr>
            <a:solidFill>
              <a:srgbClr val="7030A0"/>
            </a:solidFill>
            <a:ln w="12700">
              <a:solidFill>
                <a:srgbClr val="7030A0"/>
              </a:solidFill>
            </a:ln>
            <a:effectLst/>
          </c:spPr>
          <c:invertIfNegative val="0"/>
          <c:val>
            <c:numRef>
              <c:f>Dashboard!$L$2:$L$300</c:f>
              <c:numCache>
                <c:formatCode>"$"#,##0_);[Red]\("$"#,##0\)</c:formatCode>
                <c:ptCount val="299"/>
                <c:pt idx="0">
                  <c:v>-9344362</c:v>
                </c:pt>
                <c:pt idx="1">
                  <c:v>-8728858</c:v>
                </c:pt>
                <c:pt idx="2">
                  <c:v>-630592</c:v>
                </c:pt>
                <c:pt idx="3">
                  <c:v>-1483796</c:v>
                </c:pt>
                <c:pt idx="4">
                  <c:v>3261075</c:v>
                </c:pt>
                <c:pt idx="5">
                  <c:v>409667</c:v>
                </c:pt>
                <c:pt idx="6">
                  <c:v>-5807485</c:v>
                </c:pt>
                <c:pt idx="7">
                  <c:v>-2958142</c:v>
                </c:pt>
                <c:pt idx="8">
                  <c:v>6766513</c:v>
                </c:pt>
                <c:pt idx="9">
                  <c:v>-3252861</c:v>
                </c:pt>
                <c:pt idx="10">
                  <c:v>5082951</c:v>
                </c:pt>
                <c:pt idx="11">
                  <c:v>-1217600</c:v>
                </c:pt>
                <c:pt idx="12">
                  <c:v>-5799397</c:v>
                </c:pt>
                <c:pt idx="13">
                  <c:v>2936552</c:v>
                </c:pt>
                <c:pt idx="14">
                  <c:v>-749211</c:v>
                </c:pt>
                <c:pt idx="15">
                  <c:v>734575</c:v>
                </c:pt>
                <c:pt idx="16">
                  <c:v>-1538302</c:v>
                </c:pt>
                <c:pt idx="17">
                  <c:v>10429847</c:v>
                </c:pt>
                <c:pt idx="18">
                  <c:v>10951153</c:v>
                </c:pt>
                <c:pt idx="19">
                  <c:v>-2761229</c:v>
                </c:pt>
                <c:pt idx="20">
                  <c:v>2895755</c:v>
                </c:pt>
                <c:pt idx="21">
                  <c:v>13931</c:v>
                </c:pt>
                <c:pt idx="22">
                  <c:v>-2774109</c:v>
                </c:pt>
                <c:pt idx="23">
                  <c:v>-1807032</c:v>
                </c:pt>
                <c:pt idx="24">
                  <c:v>-4188740</c:v>
                </c:pt>
                <c:pt idx="25">
                  <c:v>-2416195</c:v>
                </c:pt>
                <c:pt idx="26">
                  <c:v>6535610</c:v>
                </c:pt>
                <c:pt idx="27">
                  <c:v>-4136568</c:v>
                </c:pt>
                <c:pt idx="28">
                  <c:v>6612274</c:v>
                </c:pt>
                <c:pt idx="29">
                  <c:v>-1706893</c:v>
                </c:pt>
                <c:pt idx="30">
                  <c:v>10064183</c:v>
                </c:pt>
                <c:pt idx="31">
                  <c:v>10691987</c:v>
                </c:pt>
                <c:pt idx="32">
                  <c:v>-1500977</c:v>
                </c:pt>
                <c:pt idx="33">
                  <c:v>-2465718</c:v>
                </c:pt>
                <c:pt idx="34">
                  <c:v>9050861</c:v>
                </c:pt>
                <c:pt idx="35">
                  <c:v>-1855514</c:v>
                </c:pt>
                <c:pt idx="36">
                  <c:v>5060737</c:v>
                </c:pt>
                <c:pt idx="37">
                  <c:v>-1953558</c:v>
                </c:pt>
                <c:pt idx="38">
                  <c:v>-2430181</c:v>
                </c:pt>
                <c:pt idx="39">
                  <c:v>-1346785</c:v>
                </c:pt>
                <c:pt idx="40">
                  <c:v>-2739935</c:v>
                </c:pt>
                <c:pt idx="41">
                  <c:v>-1184575</c:v>
                </c:pt>
                <c:pt idx="42">
                  <c:v>-869769</c:v>
                </c:pt>
                <c:pt idx="43">
                  <c:v>-1024051</c:v>
                </c:pt>
                <c:pt idx="44">
                  <c:v>1243910</c:v>
                </c:pt>
                <c:pt idx="45">
                  <c:v>-2994729</c:v>
                </c:pt>
                <c:pt idx="46">
                  <c:v>-1123234</c:v>
                </c:pt>
                <c:pt idx="47">
                  <c:v>-1569544</c:v>
                </c:pt>
                <c:pt idx="48">
                  <c:v>-748757</c:v>
                </c:pt>
                <c:pt idx="49">
                  <c:v>-1097744</c:v>
                </c:pt>
                <c:pt idx="50">
                  <c:v>-2601617</c:v>
                </c:pt>
                <c:pt idx="51">
                  <c:v>-2825138</c:v>
                </c:pt>
                <c:pt idx="52">
                  <c:v>-1111038</c:v>
                </c:pt>
                <c:pt idx="53">
                  <c:v>-3077116</c:v>
                </c:pt>
                <c:pt idx="54">
                  <c:v>-2006488</c:v>
                </c:pt>
                <c:pt idx="55">
                  <c:v>-1568897</c:v>
                </c:pt>
                <c:pt idx="56">
                  <c:v>-1144387</c:v>
                </c:pt>
                <c:pt idx="57">
                  <c:v>464161</c:v>
                </c:pt>
                <c:pt idx="58">
                  <c:v>5119089</c:v>
                </c:pt>
                <c:pt idx="59">
                  <c:v>-2343854</c:v>
                </c:pt>
                <c:pt idx="60">
                  <c:v>-1398509</c:v>
                </c:pt>
                <c:pt idx="61">
                  <c:v>-4233761</c:v>
                </c:pt>
                <c:pt idx="62">
                  <c:v>-1817642</c:v>
                </c:pt>
                <c:pt idx="63">
                  <c:v>-3760672</c:v>
                </c:pt>
                <c:pt idx="64">
                  <c:v>-221449</c:v>
                </c:pt>
                <c:pt idx="65">
                  <c:v>-4137313</c:v>
                </c:pt>
                <c:pt idx="66">
                  <c:v>-1031342</c:v>
                </c:pt>
                <c:pt idx="67">
                  <c:v>-1207566</c:v>
                </c:pt>
                <c:pt idx="68">
                  <c:v>3546983</c:v>
                </c:pt>
                <c:pt idx="69">
                  <c:v>3468187</c:v>
                </c:pt>
                <c:pt idx="70">
                  <c:v>-3941127</c:v>
                </c:pt>
                <c:pt idx="71">
                  <c:v>-1963032</c:v>
                </c:pt>
                <c:pt idx="72">
                  <c:v>-2603602</c:v>
                </c:pt>
                <c:pt idx="73">
                  <c:v>-2375688</c:v>
                </c:pt>
                <c:pt idx="74">
                  <c:v>-2099769</c:v>
                </c:pt>
                <c:pt idx="75">
                  <c:v>-1309794</c:v>
                </c:pt>
                <c:pt idx="76">
                  <c:v>-6927749</c:v>
                </c:pt>
                <c:pt idx="77">
                  <c:v>-2208523</c:v>
                </c:pt>
                <c:pt idx="78">
                  <c:v>-1893037</c:v>
                </c:pt>
                <c:pt idx="79">
                  <c:v>-3039366</c:v>
                </c:pt>
                <c:pt idx="80">
                  <c:v>-2242958</c:v>
                </c:pt>
                <c:pt idx="81">
                  <c:v>-3977546</c:v>
                </c:pt>
                <c:pt idx="82">
                  <c:v>-913633</c:v>
                </c:pt>
                <c:pt idx="83">
                  <c:v>-14757845</c:v>
                </c:pt>
                <c:pt idx="84">
                  <c:v>-11691074</c:v>
                </c:pt>
                <c:pt idx="85">
                  <c:v>-4074111</c:v>
                </c:pt>
                <c:pt idx="86">
                  <c:v>-1937526</c:v>
                </c:pt>
                <c:pt idx="87">
                  <c:v>-1386800</c:v>
                </c:pt>
                <c:pt idx="88">
                  <c:v>-2684344</c:v>
                </c:pt>
                <c:pt idx="89">
                  <c:v>-2057302</c:v>
                </c:pt>
                <c:pt idx="90">
                  <c:v>-1797385</c:v>
                </c:pt>
                <c:pt idx="91">
                  <c:v>-1830595</c:v>
                </c:pt>
                <c:pt idx="92">
                  <c:v>-1397092</c:v>
                </c:pt>
                <c:pt idx="93">
                  <c:v>-1275749</c:v>
                </c:pt>
                <c:pt idx="94">
                  <c:v>-1788339</c:v>
                </c:pt>
                <c:pt idx="95">
                  <c:v>-164866</c:v>
                </c:pt>
                <c:pt idx="96">
                  <c:v>-3749940</c:v>
                </c:pt>
                <c:pt idx="97">
                  <c:v>5141764</c:v>
                </c:pt>
                <c:pt idx="98">
                  <c:v>-4502039</c:v>
                </c:pt>
                <c:pt idx="99">
                  <c:v>5651236</c:v>
                </c:pt>
                <c:pt idx="100">
                  <c:v>-4568375</c:v>
                </c:pt>
                <c:pt idx="101">
                  <c:v>-2832944</c:v>
                </c:pt>
                <c:pt idx="102">
                  <c:v>-1970426</c:v>
                </c:pt>
                <c:pt idx="103">
                  <c:v>7446246</c:v>
                </c:pt>
                <c:pt idx="104">
                  <c:v>5863030</c:v>
                </c:pt>
                <c:pt idx="105">
                  <c:v>10592564</c:v>
                </c:pt>
                <c:pt idx="106">
                  <c:v>-11035107</c:v>
                </c:pt>
                <c:pt idx="107">
                  <c:v>-2910270</c:v>
                </c:pt>
                <c:pt idx="108">
                  <c:v>-1139388</c:v>
                </c:pt>
                <c:pt idx="109">
                  <c:v>-2128354</c:v>
                </c:pt>
                <c:pt idx="110">
                  <c:v>2842580</c:v>
                </c:pt>
                <c:pt idx="111">
                  <c:v>1481578</c:v>
                </c:pt>
                <c:pt idx="112">
                  <c:v>-671484</c:v>
                </c:pt>
                <c:pt idx="113">
                  <c:v>-824960</c:v>
                </c:pt>
                <c:pt idx="114">
                  <c:v>8416506</c:v>
                </c:pt>
                <c:pt idx="115">
                  <c:v>-2691721</c:v>
                </c:pt>
                <c:pt idx="116">
                  <c:v>11063077</c:v>
                </c:pt>
                <c:pt idx="117">
                  <c:v>13367674</c:v>
                </c:pt>
                <c:pt idx="118">
                  <c:v>10027771</c:v>
                </c:pt>
                <c:pt idx="119">
                  <c:v>12575837</c:v>
                </c:pt>
                <c:pt idx="120">
                  <c:v>-831964</c:v>
                </c:pt>
                <c:pt idx="121">
                  <c:v>-4393750</c:v>
                </c:pt>
                <c:pt idx="122">
                  <c:v>-11015</c:v>
                </c:pt>
                <c:pt idx="123">
                  <c:v>-299261</c:v>
                </c:pt>
                <c:pt idx="124">
                  <c:v>-2559843</c:v>
                </c:pt>
                <c:pt idx="125">
                  <c:v>-1259411</c:v>
                </c:pt>
                <c:pt idx="126">
                  <c:v>-6026735</c:v>
                </c:pt>
                <c:pt idx="127">
                  <c:v>-1591643</c:v>
                </c:pt>
                <c:pt idx="128">
                  <c:v>-4483451</c:v>
                </c:pt>
                <c:pt idx="129">
                  <c:v>84248</c:v>
                </c:pt>
                <c:pt idx="130">
                  <c:v>-3812023</c:v>
                </c:pt>
                <c:pt idx="131">
                  <c:v>11965506</c:v>
                </c:pt>
                <c:pt idx="132">
                  <c:v>-490585</c:v>
                </c:pt>
                <c:pt idx="133">
                  <c:v>113743</c:v>
                </c:pt>
                <c:pt idx="134">
                  <c:v>17759261</c:v>
                </c:pt>
                <c:pt idx="135">
                  <c:v>-3830190</c:v>
                </c:pt>
                <c:pt idx="136">
                  <c:v>3649818</c:v>
                </c:pt>
                <c:pt idx="137">
                  <c:v>736090</c:v>
                </c:pt>
                <c:pt idx="138">
                  <c:v>693701</c:v>
                </c:pt>
                <c:pt idx="139">
                  <c:v>-4955736</c:v>
                </c:pt>
                <c:pt idx="140">
                  <c:v>705680</c:v>
                </c:pt>
                <c:pt idx="141">
                  <c:v>13726621</c:v>
                </c:pt>
                <c:pt idx="142">
                  <c:v>-1758889</c:v>
                </c:pt>
                <c:pt idx="143">
                  <c:v>-2522769</c:v>
                </c:pt>
                <c:pt idx="144">
                  <c:v>-2255403</c:v>
                </c:pt>
                <c:pt idx="145">
                  <c:v>-1964960</c:v>
                </c:pt>
                <c:pt idx="146">
                  <c:v>-2163332</c:v>
                </c:pt>
                <c:pt idx="147">
                  <c:v>7542804</c:v>
                </c:pt>
                <c:pt idx="148">
                  <c:v>-934085</c:v>
                </c:pt>
                <c:pt idx="149">
                  <c:v>541947</c:v>
                </c:pt>
                <c:pt idx="150">
                  <c:v>-1595750</c:v>
                </c:pt>
                <c:pt idx="151">
                  <c:v>-2992533</c:v>
                </c:pt>
                <c:pt idx="152">
                  <c:v>601107</c:v>
                </c:pt>
                <c:pt idx="153">
                  <c:v>-8025659</c:v>
                </c:pt>
                <c:pt idx="154">
                  <c:v>-2023446</c:v>
                </c:pt>
                <c:pt idx="155">
                  <c:v>-2779014</c:v>
                </c:pt>
                <c:pt idx="156">
                  <c:v>-1808080</c:v>
                </c:pt>
                <c:pt idx="157">
                  <c:v>-2677046</c:v>
                </c:pt>
                <c:pt idx="158">
                  <c:v>-2307566</c:v>
                </c:pt>
                <c:pt idx="159">
                  <c:v>6065525</c:v>
                </c:pt>
                <c:pt idx="160">
                  <c:v>4762741</c:v>
                </c:pt>
                <c:pt idx="161">
                  <c:v>1214570</c:v>
                </c:pt>
                <c:pt idx="162">
                  <c:v>-3635286</c:v>
                </c:pt>
                <c:pt idx="163">
                  <c:v>-1483027</c:v>
                </c:pt>
                <c:pt idx="164">
                  <c:v>-2412597</c:v>
                </c:pt>
                <c:pt idx="165">
                  <c:v>-1575337</c:v>
                </c:pt>
                <c:pt idx="166">
                  <c:v>-1225196</c:v>
                </c:pt>
                <c:pt idx="167">
                  <c:v>242995</c:v>
                </c:pt>
                <c:pt idx="168">
                  <c:v>-7527497</c:v>
                </c:pt>
                <c:pt idx="169">
                  <c:v>-4462161</c:v>
                </c:pt>
                <c:pt idx="170">
                  <c:v>7541688</c:v>
                </c:pt>
                <c:pt idx="171">
                  <c:v>-2602223</c:v>
                </c:pt>
                <c:pt idx="172">
                  <c:v>3949629</c:v>
                </c:pt>
                <c:pt idx="173">
                  <c:v>10232436</c:v>
                </c:pt>
                <c:pt idx="174">
                  <c:v>-3835694</c:v>
                </c:pt>
                <c:pt idx="175">
                  <c:v>10585573</c:v>
                </c:pt>
                <c:pt idx="176">
                  <c:v>-7947299</c:v>
                </c:pt>
                <c:pt idx="177">
                  <c:v>-1448658</c:v>
                </c:pt>
                <c:pt idx="178">
                  <c:v>1252158</c:v>
                </c:pt>
                <c:pt idx="179">
                  <c:v>-4035128</c:v>
                </c:pt>
                <c:pt idx="180">
                  <c:v>3004144</c:v>
                </c:pt>
                <c:pt idx="181">
                  <c:v>-5412121</c:v>
                </c:pt>
                <c:pt idx="182">
                  <c:v>-1510634</c:v>
                </c:pt>
                <c:pt idx="183">
                  <c:v>-814562</c:v>
                </c:pt>
                <c:pt idx="184">
                  <c:v>-1240976</c:v>
                </c:pt>
                <c:pt idx="185">
                  <c:v>2409275</c:v>
                </c:pt>
                <c:pt idx="186">
                  <c:v>-2412704</c:v>
                </c:pt>
                <c:pt idx="187">
                  <c:v>11983855</c:v>
                </c:pt>
                <c:pt idx="188">
                  <c:v>2104808</c:v>
                </c:pt>
                <c:pt idx="189">
                  <c:v>1441840</c:v>
                </c:pt>
                <c:pt idx="190">
                  <c:v>-1317873</c:v>
                </c:pt>
                <c:pt idx="191">
                  <c:v>-2115248</c:v>
                </c:pt>
                <c:pt idx="192">
                  <c:v>6592384</c:v>
                </c:pt>
                <c:pt idx="193">
                  <c:v>-830072</c:v>
                </c:pt>
                <c:pt idx="194">
                  <c:v>-5303535</c:v>
                </c:pt>
                <c:pt idx="195">
                  <c:v>-4078894</c:v>
                </c:pt>
                <c:pt idx="196">
                  <c:v>3714185</c:v>
                </c:pt>
                <c:pt idx="197">
                  <c:v>2991427</c:v>
                </c:pt>
                <c:pt idx="198">
                  <c:v>7922730</c:v>
                </c:pt>
                <c:pt idx="199">
                  <c:v>-2068701</c:v>
                </c:pt>
                <c:pt idx="200">
                  <c:v>-622027</c:v>
                </c:pt>
                <c:pt idx="201">
                  <c:v>8380805</c:v>
                </c:pt>
                <c:pt idx="202">
                  <c:v>2071782</c:v>
                </c:pt>
                <c:pt idx="203">
                  <c:v>236851</c:v>
                </c:pt>
                <c:pt idx="204">
                  <c:v>1937742</c:v>
                </c:pt>
                <c:pt idx="205">
                  <c:v>-246773</c:v>
                </c:pt>
                <c:pt idx="206">
                  <c:v>-3394758</c:v>
                </c:pt>
                <c:pt idx="207">
                  <c:v>-3154024</c:v>
                </c:pt>
                <c:pt idx="208">
                  <c:v>-3750896</c:v>
                </c:pt>
                <c:pt idx="209">
                  <c:v>1413885</c:v>
                </c:pt>
                <c:pt idx="210">
                  <c:v>-186791</c:v>
                </c:pt>
                <c:pt idx="211">
                  <c:v>-2452913</c:v>
                </c:pt>
                <c:pt idx="212">
                  <c:v>-364722</c:v>
                </c:pt>
                <c:pt idx="213">
                  <c:v>-965483</c:v>
                </c:pt>
                <c:pt idx="214">
                  <c:v>-2203997</c:v>
                </c:pt>
                <c:pt idx="215">
                  <c:v>-4741392</c:v>
                </c:pt>
                <c:pt idx="216">
                  <c:v>11390060</c:v>
                </c:pt>
                <c:pt idx="217">
                  <c:v>-5119175</c:v>
                </c:pt>
                <c:pt idx="218">
                  <c:v>-2168059</c:v>
                </c:pt>
                <c:pt idx="219">
                  <c:v>-1356810</c:v>
                </c:pt>
                <c:pt idx="220">
                  <c:v>-7596078</c:v>
                </c:pt>
                <c:pt idx="221">
                  <c:v>-3803635</c:v>
                </c:pt>
                <c:pt idx="222">
                  <c:v>-12154764</c:v>
                </c:pt>
                <c:pt idx="223">
                  <c:v>4342937</c:v>
                </c:pt>
                <c:pt idx="224">
                  <c:v>3488578</c:v>
                </c:pt>
                <c:pt idx="225">
                  <c:v>-772159</c:v>
                </c:pt>
                <c:pt idx="226">
                  <c:v>848330</c:v>
                </c:pt>
                <c:pt idx="227">
                  <c:v>5363782</c:v>
                </c:pt>
                <c:pt idx="228">
                  <c:v>-4584689</c:v>
                </c:pt>
                <c:pt idx="229">
                  <c:v>-2478124</c:v>
                </c:pt>
                <c:pt idx="230">
                  <c:v>-24304</c:v>
                </c:pt>
                <c:pt idx="231">
                  <c:v>-3320143</c:v>
                </c:pt>
                <c:pt idx="232">
                  <c:v>-2640868</c:v>
                </c:pt>
                <c:pt idx="233">
                  <c:v>3670247</c:v>
                </c:pt>
                <c:pt idx="234">
                  <c:v>-1264713</c:v>
                </c:pt>
                <c:pt idx="235">
                  <c:v>-3620796</c:v>
                </c:pt>
                <c:pt idx="236">
                  <c:v>19575802</c:v>
                </c:pt>
                <c:pt idx="237">
                  <c:v>4591613</c:v>
                </c:pt>
                <c:pt idx="238">
                  <c:v>11554052</c:v>
                </c:pt>
                <c:pt idx="239">
                  <c:v>-921538</c:v>
                </c:pt>
                <c:pt idx="240">
                  <c:v>-2013803</c:v>
                </c:pt>
                <c:pt idx="241">
                  <c:v>6544840</c:v>
                </c:pt>
                <c:pt idx="242">
                  <c:v>316118</c:v>
                </c:pt>
                <c:pt idx="243">
                  <c:v>-1973698</c:v>
                </c:pt>
                <c:pt idx="244">
                  <c:v>1656826</c:v>
                </c:pt>
                <c:pt idx="245">
                  <c:v>7083918</c:v>
                </c:pt>
                <c:pt idx="246">
                  <c:v>996152</c:v>
                </c:pt>
                <c:pt idx="247">
                  <c:v>11959870</c:v>
                </c:pt>
                <c:pt idx="248">
                  <c:v>522507</c:v>
                </c:pt>
                <c:pt idx="249">
                  <c:v>-1096154</c:v>
                </c:pt>
                <c:pt idx="250">
                  <c:v>-3531170</c:v>
                </c:pt>
                <c:pt idx="251">
                  <c:v>1191966</c:v>
                </c:pt>
                <c:pt idx="252">
                  <c:v>1430024</c:v>
                </c:pt>
                <c:pt idx="253">
                  <c:v>-5060555</c:v>
                </c:pt>
                <c:pt idx="254">
                  <c:v>752908</c:v>
                </c:pt>
                <c:pt idx="255">
                  <c:v>-2771816</c:v>
                </c:pt>
                <c:pt idx="256">
                  <c:v>3683264</c:v>
                </c:pt>
                <c:pt idx="257">
                  <c:v>17293750</c:v>
                </c:pt>
                <c:pt idx="258">
                  <c:v>5203787</c:v>
                </c:pt>
                <c:pt idx="259">
                  <c:v>-6556136</c:v>
                </c:pt>
                <c:pt idx="260">
                  <c:v>-942491</c:v>
                </c:pt>
                <c:pt idx="261">
                  <c:v>-8265633</c:v>
                </c:pt>
                <c:pt idx="262">
                  <c:v>-1930256</c:v>
                </c:pt>
                <c:pt idx="263">
                  <c:v>-13395885</c:v>
                </c:pt>
                <c:pt idx="264">
                  <c:v>7426836</c:v>
                </c:pt>
                <c:pt idx="265">
                  <c:v>7650041</c:v>
                </c:pt>
                <c:pt idx="266">
                  <c:v>2504301</c:v>
                </c:pt>
                <c:pt idx="267">
                  <c:v>-3602095</c:v>
                </c:pt>
                <c:pt idx="268">
                  <c:v>659837</c:v>
                </c:pt>
                <c:pt idx="269">
                  <c:v>-2751018</c:v>
                </c:pt>
                <c:pt idx="270">
                  <c:v>-1390930</c:v>
                </c:pt>
                <c:pt idx="271">
                  <c:v>-137303</c:v>
                </c:pt>
                <c:pt idx="272">
                  <c:v>4598169</c:v>
                </c:pt>
                <c:pt idx="273">
                  <c:v>5482519</c:v>
                </c:pt>
                <c:pt idx="274">
                  <c:v>188126</c:v>
                </c:pt>
                <c:pt idx="275">
                  <c:v>-4690107</c:v>
                </c:pt>
                <c:pt idx="276">
                  <c:v>3992594</c:v>
                </c:pt>
                <c:pt idx="277">
                  <c:v>14784140</c:v>
                </c:pt>
                <c:pt idx="278">
                  <c:v>7001253</c:v>
                </c:pt>
                <c:pt idx="279">
                  <c:v>3802469</c:v>
                </c:pt>
                <c:pt idx="280">
                  <c:v>-2954203</c:v>
                </c:pt>
                <c:pt idx="281">
                  <c:v>5950254</c:v>
                </c:pt>
                <c:pt idx="282">
                  <c:v>-5651591</c:v>
                </c:pt>
                <c:pt idx="283">
                  <c:v>1301125</c:v>
                </c:pt>
                <c:pt idx="284">
                  <c:v>247957</c:v>
                </c:pt>
                <c:pt idx="285">
                  <c:v>9466742</c:v>
                </c:pt>
                <c:pt idx="286">
                  <c:v>-782605</c:v>
                </c:pt>
                <c:pt idx="287">
                  <c:v>-758922</c:v>
                </c:pt>
                <c:pt idx="288">
                  <c:v>1956836</c:v>
                </c:pt>
                <c:pt idx="289">
                  <c:v>-1890713</c:v>
                </c:pt>
                <c:pt idx="290">
                  <c:v>10563160</c:v>
                </c:pt>
                <c:pt idx="291">
                  <c:v>-1024750</c:v>
                </c:pt>
                <c:pt idx="292">
                  <c:v>2174141</c:v>
                </c:pt>
                <c:pt idx="293">
                  <c:v>4375549</c:v>
                </c:pt>
                <c:pt idx="294">
                  <c:v>-2303090</c:v>
                </c:pt>
                <c:pt idx="295">
                  <c:v>3517518</c:v>
                </c:pt>
                <c:pt idx="296">
                  <c:v>3356266</c:v>
                </c:pt>
                <c:pt idx="297">
                  <c:v>525645</c:v>
                </c:pt>
                <c:pt idx="298">
                  <c:v>5629672</c:v>
                </c:pt>
              </c:numCache>
            </c:numRef>
          </c:val>
          <c:extLst>
            <c:ext xmlns:c16="http://schemas.microsoft.com/office/drawing/2014/chart" uri="{C3380CC4-5D6E-409C-BE32-E72D297353CC}">
              <c16:uniqueId val="{00000001-FB9E-4C34-BF83-1DF57DBA7E1A}"/>
            </c:ext>
          </c:extLst>
        </c:ser>
        <c:dLbls>
          <c:showLegendKey val="0"/>
          <c:showVal val="0"/>
          <c:showCatName val="0"/>
          <c:showSerName val="0"/>
          <c:showPercent val="0"/>
          <c:showBubbleSize val="0"/>
        </c:dLbls>
        <c:gapWidth val="150"/>
        <c:axId val="517940752"/>
        <c:axId val="517941072"/>
      </c:barChart>
      <c:catAx>
        <c:axId val="517940752"/>
        <c:scaling>
          <c:orientation val="minMax"/>
        </c:scaling>
        <c:delete val="1"/>
        <c:axPos val="b"/>
        <c:majorTickMark val="none"/>
        <c:minorTickMark val="none"/>
        <c:tickLblPos val="nextTo"/>
        <c:crossAx val="517941072"/>
        <c:crosses val="autoZero"/>
        <c:auto val="1"/>
        <c:lblAlgn val="ctr"/>
        <c:lblOffset val="100"/>
        <c:noMultiLvlLbl val="0"/>
      </c:catAx>
      <c:valAx>
        <c:axId val="517941072"/>
        <c:scaling>
          <c:orientation val="minMax"/>
          <c:max val="15000000"/>
          <c:min val="-15000000"/>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7940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10/20/2020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10/20/2020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10/20/2020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10/20/2020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10/20/2020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10/20/2020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10/20/2020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10/20/2020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baseballprospectus.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mailto:alexmartishius@gmail.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baseballprospectus.com/"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Moneyball…Again?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Alex </a:t>
            </a:r>
            <a:r>
              <a:rPr lang="en-US" sz="1600" dirty="0" err="1"/>
              <a:t>Martishius</a:t>
            </a:r>
            <a:endParaRPr lang="en-US" sz="1600" dirty="0"/>
          </a:p>
          <a:p>
            <a:pPr>
              <a:lnSpc>
                <a:spcPct val="100000"/>
              </a:lnSpc>
            </a:pPr>
            <a:r>
              <a:rPr lang="en-US" sz="1600" dirty="0"/>
              <a:t>October 20, 2020</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 (Tables)</a:t>
            </a:r>
          </a:p>
        </p:txBody>
      </p:sp>
      <p:sp>
        <p:nvSpPr>
          <p:cNvPr id="4" name="TextBox 3">
            <a:extLst>
              <a:ext uri="{FF2B5EF4-FFF2-40B4-BE49-F238E27FC236}">
                <a16:creationId xmlns:a16="http://schemas.microsoft.com/office/drawing/2014/main" id="{2293E363-5F61-4E97-87F4-1A7E42F7C2A2}"/>
              </a:ext>
            </a:extLst>
          </p:cNvPr>
          <p:cNvSpPr txBox="1"/>
          <p:nvPr/>
        </p:nvSpPr>
        <p:spPr>
          <a:xfrm>
            <a:off x="369116" y="1426128"/>
            <a:ext cx="6384022"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The following Advanced Stats data tables were downloaded from </a:t>
            </a:r>
            <a:r>
              <a:rPr lang="en-US" dirty="0">
                <a:hlinkClick r:id="rId2"/>
              </a:rPr>
              <a:t>www.baseballprospectus.com</a:t>
            </a:r>
            <a:r>
              <a:rPr lang="en-US" dirty="0"/>
              <a:t> :  Baserunning, Batter Pace, General Offensive Stats (such as AVG, RBI, OBP, SLG, OPS, </a:t>
            </a:r>
            <a:r>
              <a:rPr lang="en-US" dirty="0" err="1"/>
              <a:t>etc</a:t>
            </a:r>
            <a:r>
              <a:rPr lang="en-US" dirty="0"/>
              <a:t>), Plate Discipline, RBI Opportunities (Clutch), and DRC+ (Deserved Runs Created).</a:t>
            </a:r>
          </a:p>
          <a:p>
            <a:endParaRPr lang="en-US" dirty="0"/>
          </a:p>
          <a:p>
            <a:pPr marL="285750" indent="-285750">
              <a:buFont typeface="Arial" panose="020B0604020202020204" pitchFamily="34" charset="0"/>
              <a:buChar char="•"/>
            </a:pPr>
            <a:r>
              <a:rPr lang="en-US" dirty="0"/>
              <a:t>Each category above has a yearly table.  Therefore the final modeling dataset was curated from:</a:t>
            </a:r>
          </a:p>
          <a:p>
            <a:pPr marL="742950" lvl="1" indent="-285750">
              <a:buFont typeface="Arial" panose="020B0604020202020204" pitchFamily="34" charset="0"/>
              <a:buChar char="•"/>
            </a:pPr>
            <a:r>
              <a:rPr lang="en-US" dirty="0"/>
              <a:t>Baserunning 2013-2018 (6 tables)</a:t>
            </a:r>
          </a:p>
          <a:p>
            <a:pPr marL="742950" lvl="1" indent="-285750">
              <a:buFont typeface="Arial" panose="020B0604020202020204" pitchFamily="34" charset="0"/>
              <a:buChar char="•"/>
            </a:pPr>
            <a:r>
              <a:rPr lang="en-US" dirty="0"/>
              <a:t>Batter Pace 2013-2018 (6 tables)</a:t>
            </a:r>
          </a:p>
          <a:p>
            <a:pPr marL="742950" lvl="1" indent="-285750">
              <a:buFont typeface="Arial" panose="020B0604020202020204" pitchFamily="34" charset="0"/>
              <a:buChar char="•"/>
            </a:pPr>
            <a:r>
              <a:rPr lang="en-US" dirty="0"/>
              <a:t>General Offensive 2013-2018 (6 tables)</a:t>
            </a:r>
          </a:p>
          <a:p>
            <a:pPr marL="742950" lvl="1" indent="-285750">
              <a:buFont typeface="Arial" panose="020B0604020202020204" pitchFamily="34" charset="0"/>
              <a:buChar char="•"/>
            </a:pPr>
            <a:r>
              <a:rPr lang="en-US" dirty="0"/>
              <a:t>Plate Discipline 2013-2018 (6 tables)</a:t>
            </a:r>
          </a:p>
          <a:p>
            <a:pPr marL="742950" lvl="1" indent="-285750">
              <a:buFont typeface="Arial" panose="020B0604020202020204" pitchFamily="34" charset="0"/>
              <a:buChar char="•"/>
            </a:pPr>
            <a:r>
              <a:rPr lang="en-US" dirty="0"/>
              <a:t>RBI Opportunities 2013-2018 (6 tables)</a:t>
            </a:r>
          </a:p>
          <a:p>
            <a:pPr marL="742950" lvl="1" indent="-285750">
              <a:buFont typeface="Arial" panose="020B0604020202020204" pitchFamily="34" charset="0"/>
              <a:buChar char="•"/>
            </a:pPr>
            <a:r>
              <a:rPr lang="en-US" dirty="0"/>
              <a:t>DRC+ 2013-2018 (6 tables)</a:t>
            </a:r>
          </a:p>
          <a:p>
            <a:pPr marL="742950" lvl="1" indent="-285750">
              <a:buFont typeface="Arial" panose="020B0604020202020204" pitchFamily="34" charset="0"/>
              <a:buChar char="•"/>
            </a:pPr>
            <a:r>
              <a:rPr lang="en-US" dirty="0"/>
              <a:t>Salary 2015-2019 (5 tables)</a:t>
            </a:r>
          </a:p>
          <a:p>
            <a:pPr marL="742950" lvl="1" indent="-285750">
              <a:buFont typeface="Arial" panose="020B0604020202020204" pitchFamily="34" charset="0"/>
              <a:buChar char="•"/>
            </a:pPr>
            <a:r>
              <a:rPr lang="en-US" b="1" dirty="0"/>
              <a:t>41 Total Tables Downloaded</a:t>
            </a:r>
            <a:r>
              <a:rPr lang="en-US" dirty="0"/>
              <a:t> </a:t>
            </a:r>
            <a:r>
              <a:rPr lang="en-US" b="1" dirty="0"/>
              <a:t>as CSV</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218CE1B-F248-44F1-862A-8D2536DE41D6}"/>
              </a:ext>
            </a:extLst>
          </p:cNvPr>
          <p:cNvPicPr>
            <a:picLocks noChangeAspect="1"/>
          </p:cNvPicPr>
          <p:nvPr/>
        </p:nvPicPr>
        <p:blipFill>
          <a:blip r:embed="rId3"/>
          <a:stretch>
            <a:fillRect/>
          </a:stretch>
        </p:blipFill>
        <p:spPr>
          <a:xfrm>
            <a:off x="6753138" y="1426128"/>
            <a:ext cx="5328804" cy="4110606"/>
          </a:xfrm>
          <a:prstGeom prst="rect">
            <a:avLst/>
          </a:prstGeom>
        </p:spPr>
      </p:pic>
    </p:spTree>
    <p:extLst>
      <p:ext uri="{BB962C8B-B14F-4D97-AF65-F5344CB8AC3E}">
        <p14:creationId xmlns:p14="http://schemas.microsoft.com/office/powerpoint/2010/main" val="333987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 (Exclusions)</a:t>
            </a:r>
          </a:p>
        </p:txBody>
      </p:sp>
      <p:sp>
        <p:nvSpPr>
          <p:cNvPr id="4" name="TextBox 3">
            <a:extLst>
              <a:ext uri="{FF2B5EF4-FFF2-40B4-BE49-F238E27FC236}">
                <a16:creationId xmlns:a16="http://schemas.microsoft.com/office/drawing/2014/main" id="{2293E363-5F61-4E97-87F4-1A7E42F7C2A2}"/>
              </a:ext>
            </a:extLst>
          </p:cNvPr>
          <p:cNvSpPr txBox="1"/>
          <p:nvPr/>
        </p:nvSpPr>
        <p:spPr>
          <a:xfrm>
            <a:off x="369116" y="1426128"/>
            <a:ext cx="638402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following data exclusions were utilized to achieve the model development dataset:</a:t>
            </a:r>
          </a:p>
          <a:p>
            <a:endParaRPr lang="en-US" dirty="0"/>
          </a:p>
          <a:p>
            <a:pPr marL="742950" lvl="1" indent="-285750">
              <a:buFont typeface="Arial" panose="020B0604020202020204" pitchFamily="34" charset="0"/>
              <a:buChar char="•"/>
            </a:pPr>
            <a:r>
              <a:rPr lang="en-US" dirty="0"/>
              <a:t>All pitchers (pitchers have at-bats in the National league, but their salary is virtually independent of their offensive performance).</a:t>
            </a:r>
          </a:p>
          <a:p>
            <a:pPr marL="742950" lvl="1" indent="-285750">
              <a:buFont typeface="Arial" panose="020B0604020202020204" pitchFamily="34" charset="0"/>
              <a:buChar char="•"/>
            </a:pPr>
            <a:r>
              <a:rPr lang="en-US" dirty="0"/>
              <a:t>Players with any features missing from the tables listed on the previous slide.</a:t>
            </a:r>
          </a:p>
          <a:p>
            <a:pPr marL="742950" lvl="1" indent="-285750">
              <a:buFont typeface="Arial" panose="020B0604020202020204" pitchFamily="34" charset="0"/>
              <a:buChar char="•"/>
            </a:pPr>
            <a:r>
              <a:rPr lang="en-US" dirty="0"/>
              <a:t>Players with a salary of $0 or $1 (very few observations).</a:t>
            </a:r>
          </a:p>
          <a:p>
            <a:pPr marL="742950" lvl="1" indent="-285750">
              <a:buFont typeface="Arial" panose="020B0604020202020204" pitchFamily="34" charset="0"/>
              <a:buChar char="•"/>
            </a:pPr>
            <a:r>
              <a:rPr lang="en-US" dirty="0"/>
              <a:t>Due to extreme collinearity, excluded all features with VIF &gt; 20.</a:t>
            </a:r>
          </a:p>
          <a:p>
            <a:pPr marL="742950" lvl="1" indent="-285750">
              <a:buFont typeface="Arial" panose="020B0604020202020204" pitchFamily="34" charset="0"/>
              <a:buChar char="•"/>
            </a:pPr>
            <a:r>
              <a:rPr lang="en-US" b="1" dirty="0"/>
              <a:t>27 features had a Pearson </a:t>
            </a:r>
            <a:r>
              <a:rPr lang="en-US" b="1" i="1" dirty="0"/>
              <a:t>r</a:t>
            </a:r>
            <a:r>
              <a:rPr lang="en-US" b="1" dirty="0"/>
              <a:t> of at least 30% with the target AND a VIF less than 11.</a:t>
            </a:r>
          </a:p>
          <a:p>
            <a:pPr marL="742950" lvl="1" indent="-285750">
              <a:buFont typeface="Arial" panose="020B0604020202020204" pitchFamily="34" charset="0"/>
              <a:buChar char="•"/>
            </a:pPr>
            <a:r>
              <a:rPr lang="en-US" dirty="0"/>
              <a:t>Model development dataset: </a:t>
            </a:r>
            <a:r>
              <a:rPr lang="en-US" b="1" dirty="0"/>
              <a:t>974x28</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52C0EA21-F541-409B-BFDE-B05A254EC9B0}"/>
              </a:ext>
            </a:extLst>
          </p:cNvPr>
          <p:cNvPicPr>
            <a:picLocks noChangeAspect="1"/>
          </p:cNvPicPr>
          <p:nvPr/>
        </p:nvPicPr>
        <p:blipFill>
          <a:blip r:embed="rId2"/>
          <a:stretch>
            <a:fillRect/>
          </a:stretch>
        </p:blipFill>
        <p:spPr>
          <a:xfrm>
            <a:off x="6926510" y="1714500"/>
            <a:ext cx="5144304" cy="3429000"/>
          </a:xfrm>
          <a:prstGeom prst="rect">
            <a:avLst/>
          </a:prstGeom>
        </p:spPr>
      </p:pic>
    </p:spTree>
    <p:extLst>
      <p:ext uri="{BB962C8B-B14F-4D97-AF65-F5344CB8AC3E}">
        <p14:creationId xmlns:p14="http://schemas.microsoft.com/office/powerpoint/2010/main" val="3282412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 (Transformations)</a:t>
            </a:r>
          </a:p>
        </p:txBody>
      </p:sp>
      <p:sp>
        <p:nvSpPr>
          <p:cNvPr id="4" name="TextBox 3">
            <a:extLst>
              <a:ext uri="{FF2B5EF4-FFF2-40B4-BE49-F238E27FC236}">
                <a16:creationId xmlns:a16="http://schemas.microsoft.com/office/drawing/2014/main" id="{2293E363-5F61-4E97-87F4-1A7E42F7C2A2}"/>
              </a:ext>
            </a:extLst>
          </p:cNvPr>
          <p:cNvSpPr txBox="1"/>
          <p:nvPr/>
        </p:nvSpPr>
        <p:spPr>
          <a:xfrm>
            <a:off x="369116" y="1426128"/>
            <a:ext cx="63840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 following data transformations were applied to the model development dataset:</a:t>
            </a:r>
          </a:p>
          <a:p>
            <a:endParaRPr lang="en-US" dirty="0"/>
          </a:p>
          <a:p>
            <a:pPr marL="742950" lvl="1" indent="-285750">
              <a:buFont typeface="Arial" panose="020B0604020202020204" pitchFamily="34" charset="0"/>
              <a:buChar char="•"/>
            </a:pPr>
            <a:r>
              <a:rPr lang="en-US" dirty="0"/>
              <a:t>All features were z-transformed, but the target was not.  I wanted to maintain the distribution of the target so we could see performance variation from different model types.</a:t>
            </a:r>
          </a:p>
          <a:p>
            <a:pPr marL="742950" lvl="1" indent="-285750">
              <a:buFont typeface="Arial" panose="020B0604020202020204" pitchFamily="34" charset="0"/>
              <a:buChar char="•"/>
            </a:pPr>
            <a:r>
              <a:rPr lang="en-US" dirty="0"/>
              <a:t>974 observations were randomly split into 70%/30% training/testing sets.</a:t>
            </a:r>
          </a:p>
          <a:p>
            <a:pPr marL="742950" lvl="1" indent="-285750">
              <a:buFont typeface="Arial" panose="020B0604020202020204" pitchFamily="34" charset="0"/>
              <a:buChar char="•"/>
            </a:pPr>
            <a:r>
              <a:rPr lang="en-US" dirty="0"/>
              <a:t>Training set:  675 players</a:t>
            </a:r>
          </a:p>
          <a:p>
            <a:pPr marL="742950" lvl="1" indent="-285750">
              <a:buFont typeface="Arial" panose="020B0604020202020204" pitchFamily="34" charset="0"/>
              <a:buChar char="•"/>
            </a:pPr>
            <a:r>
              <a:rPr lang="en-US" dirty="0"/>
              <a:t>Testing set:  299 players</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CDCC304C-8368-4E14-AAA4-07A9833F91A1}"/>
              </a:ext>
            </a:extLst>
          </p:cNvPr>
          <p:cNvPicPr>
            <a:picLocks noChangeAspect="1"/>
          </p:cNvPicPr>
          <p:nvPr/>
        </p:nvPicPr>
        <p:blipFill>
          <a:blip r:embed="rId2"/>
          <a:stretch>
            <a:fillRect/>
          </a:stretch>
        </p:blipFill>
        <p:spPr>
          <a:xfrm>
            <a:off x="7137647" y="1816565"/>
            <a:ext cx="4883777" cy="2747124"/>
          </a:xfrm>
          <a:prstGeom prst="rect">
            <a:avLst/>
          </a:prstGeom>
        </p:spPr>
      </p:pic>
    </p:spTree>
    <p:extLst>
      <p:ext uri="{BB962C8B-B14F-4D97-AF65-F5344CB8AC3E}">
        <p14:creationId xmlns:p14="http://schemas.microsoft.com/office/powerpoint/2010/main" val="2724292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 (Exploration)</a:t>
            </a:r>
          </a:p>
        </p:txBody>
      </p:sp>
      <p:sp>
        <p:nvSpPr>
          <p:cNvPr id="4" name="TextBox 3">
            <a:extLst>
              <a:ext uri="{FF2B5EF4-FFF2-40B4-BE49-F238E27FC236}">
                <a16:creationId xmlns:a16="http://schemas.microsoft.com/office/drawing/2014/main" id="{2293E363-5F61-4E97-87F4-1A7E42F7C2A2}"/>
              </a:ext>
            </a:extLst>
          </p:cNvPr>
          <p:cNvSpPr txBox="1"/>
          <p:nvPr/>
        </p:nvSpPr>
        <p:spPr>
          <a:xfrm>
            <a:off x="369116" y="1426128"/>
            <a:ext cx="6384022" cy="3139321"/>
          </a:xfrm>
          <a:prstGeom prst="rect">
            <a:avLst/>
          </a:prstGeom>
          <a:noFill/>
        </p:spPr>
        <p:txBody>
          <a:bodyPr wrap="square" rtlCol="0">
            <a:spAutoFit/>
          </a:bodyPr>
          <a:lstStyle/>
          <a:p>
            <a:endParaRPr lang="en-US" dirty="0"/>
          </a:p>
          <a:p>
            <a:pPr marL="742950" lvl="1" indent="-285750">
              <a:buFont typeface="Arial" panose="020B0604020202020204" pitchFamily="34" charset="0"/>
              <a:buChar char="•"/>
            </a:pPr>
            <a:r>
              <a:rPr lang="en-US" dirty="0"/>
              <a:t>Salaries are heavily right-skewed and certainly not normally-distributed.</a:t>
            </a:r>
          </a:p>
          <a:p>
            <a:pPr marL="742950" lvl="1" indent="-285750">
              <a:buFont typeface="Arial" panose="020B0604020202020204" pitchFamily="34" charset="0"/>
              <a:buChar char="•"/>
            </a:pPr>
            <a:r>
              <a:rPr lang="en-US" dirty="0"/>
              <a:t>Therefore some types of regression (including OLS) might not work very well due to statistical assumptions on those types of models.</a:t>
            </a:r>
          </a:p>
          <a:p>
            <a:pPr marL="742950" lvl="1" indent="-285750">
              <a:buFont typeface="Arial" panose="020B0604020202020204" pitchFamily="34" charset="0"/>
              <a:buChar char="•"/>
            </a:pPr>
            <a:r>
              <a:rPr lang="en-US" dirty="0"/>
              <a:t>Nonetheless, the </a:t>
            </a:r>
            <a:r>
              <a:rPr lang="en-US" b="1" dirty="0"/>
              <a:t>first</a:t>
            </a:r>
            <a:r>
              <a:rPr lang="en-US" dirty="0"/>
              <a:t> type of model attempted is </a:t>
            </a:r>
            <a:r>
              <a:rPr lang="en-US" b="1" dirty="0"/>
              <a:t>OLS Regression</a:t>
            </a:r>
            <a:r>
              <a:rPr lang="en-US" dirty="0"/>
              <a:t> for simplicity.</a:t>
            </a:r>
          </a:p>
          <a:p>
            <a:pPr marL="742950" lvl="1" indent="-285750">
              <a:buFont typeface="Arial" panose="020B0604020202020204" pitchFamily="34" charset="0"/>
              <a:buChar char="•"/>
            </a:pPr>
            <a:r>
              <a:rPr lang="en-US" dirty="0"/>
              <a:t>This also opens the door for an </a:t>
            </a:r>
            <a:r>
              <a:rPr lang="en-US" b="1" dirty="0"/>
              <a:t>easy benchmark</a:t>
            </a:r>
            <a:r>
              <a:rPr lang="en-US" dirty="0"/>
              <a:t> that I can try to beat.</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F4E929A-EE63-4213-8EDE-A73B88D249D5}"/>
              </a:ext>
            </a:extLst>
          </p:cNvPr>
          <p:cNvPicPr>
            <a:picLocks noChangeAspect="1"/>
          </p:cNvPicPr>
          <p:nvPr/>
        </p:nvPicPr>
        <p:blipFill>
          <a:blip r:embed="rId2"/>
          <a:stretch>
            <a:fillRect/>
          </a:stretch>
        </p:blipFill>
        <p:spPr>
          <a:xfrm>
            <a:off x="8120386" y="1501132"/>
            <a:ext cx="3285007" cy="2280284"/>
          </a:xfrm>
          <a:prstGeom prst="rect">
            <a:avLst/>
          </a:prstGeom>
        </p:spPr>
      </p:pic>
      <p:graphicFrame>
        <p:nvGraphicFramePr>
          <p:cNvPr id="7" name="Table 6">
            <a:extLst>
              <a:ext uri="{FF2B5EF4-FFF2-40B4-BE49-F238E27FC236}">
                <a16:creationId xmlns:a16="http://schemas.microsoft.com/office/drawing/2014/main" id="{6F871FF7-CBEF-448A-8D06-BB0D983DA76E}"/>
              </a:ext>
            </a:extLst>
          </p:cNvPr>
          <p:cNvGraphicFramePr>
            <a:graphicFrameLocks noGrp="1"/>
          </p:cNvGraphicFramePr>
          <p:nvPr>
            <p:extLst>
              <p:ext uri="{D42A27DB-BD31-4B8C-83A1-F6EECF244321}">
                <p14:modId xmlns:p14="http://schemas.microsoft.com/office/powerpoint/2010/main" val="1525024762"/>
              </p:ext>
            </p:extLst>
          </p:nvPr>
        </p:nvGraphicFramePr>
        <p:xfrm>
          <a:off x="8460703" y="3781414"/>
          <a:ext cx="2944691" cy="2267049"/>
        </p:xfrm>
        <a:graphic>
          <a:graphicData uri="http://schemas.openxmlformats.org/drawingml/2006/table">
            <a:tbl>
              <a:tblPr>
                <a:tableStyleId>{5C22544A-7EE6-4342-B048-85BDC9FD1C3A}</a:tableStyleId>
              </a:tblPr>
              <a:tblGrid>
                <a:gridCol w="1242816">
                  <a:extLst>
                    <a:ext uri="{9D8B030D-6E8A-4147-A177-3AD203B41FA5}">
                      <a16:colId xmlns:a16="http://schemas.microsoft.com/office/drawing/2014/main" val="320886941"/>
                    </a:ext>
                  </a:extLst>
                </a:gridCol>
                <a:gridCol w="1701875">
                  <a:extLst>
                    <a:ext uri="{9D8B030D-6E8A-4147-A177-3AD203B41FA5}">
                      <a16:colId xmlns:a16="http://schemas.microsoft.com/office/drawing/2014/main" val="144025036"/>
                    </a:ext>
                  </a:extLst>
                </a:gridCol>
              </a:tblGrid>
              <a:tr h="233372">
                <a:tc gridSpan="2">
                  <a:txBody>
                    <a:bodyPr/>
                    <a:lstStyle/>
                    <a:p>
                      <a:pPr algn="ctr" fontAlgn="ctr"/>
                      <a:r>
                        <a:rPr lang="en-US" sz="1100" u="none" strike="noStrike" dirty="0">
                          <a:effectLst/>
                        </a:rPr>
                        <a:t>Salary:</a:t>
                      </a:r>
                      <a:endParaRPr lang="en-US" sz="1100" b="1" i="0" u="none" strike="noStrike" dirty="0">
                        <a:solidFill>
                          <a:srgbClr val="000000"/>
                        </a:solidFill>
                        <a:effectLst/>
                        <a:latin typeface="Calibri" panose="020F050202020403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44093133"/>
                  </a:ext>
                </a:extLst>
              </a:tr>
              <a:tr h="222260">
                <a:tc>
                  <a:txBody>
                    <a:bodyPr/>
                    <a:lstStyle/>
                    <a:p>
                      <a:pPr algn="ctr" fontAlgn="ctr"/>
                      <a:r>
                        <a:rPr lang="en-US" sz="1100" u="none" strike="noStrike">
                          <a:effectLst/>
                        </a:rPr>
                        <a:t>Quantile</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Value</a:t>
                      </a:r>
                      <a:endParaRPr lang="en-US"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11831860"/>
                  </a:ext>
                </a:extLst>
              </a:tr>
              <a:tr h="222260">
                <a:tc>
                  <a:txBody>
                    <a:bodyPr/>
                    <a:lstStyle/>
                    <a:p>
                      <a:pPr algn="ctr" fontAlgn="ctr"/>
                      <a:r>
                        <a:rPr lang="en-US" sz="1100" u="none" strike="noStrike">
                          <a:effectLst/>
                        </a:rPr>
                        <a:t>0.01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$509,610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17561898"/>
                  </a:ext>
                </a:extLst>
              </a:tr>
              <a:tr h="222260">
                <a:tc>
                  <a:txBody>
                    <a:bodyPr/>
                    <a:lstStyle/>
                    <a:p>
                      <a:pPr algn="ctr" fontAlgn="ctr"/>
                      <a:r>
                        <a:rPr lang="en-US" sz="1100" u="none" strike="noStrike">
                          <a:effectLst/>
                        </a:rPr>
                        <a:t>0.10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$567,000</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70942801"/>
                  </a:ext>
                </a:extLst>
              </a:tr>
              <a:tr h="222260">
                <a:tc>
                  <a:txBody>
                    <a:bodyPr/>
                    <a:lstStyle/>
                    <a:p>
                      <a:pPr algn="ctr" fontAlgn="ctr"/>
                      <a:r>
                        <a:rPr lang="en-US" sz="1100" u="none" strike="noStrike">
                          <a:effectLst/>
                        </a:rPr>
                        <a:t>0.25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$2,100,000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0483980"/>
                  </a:ext>
                </a:extLst>
              </a:tr>
              <a:tr h="222260">
                <a:tc>
                  <a:txBody>
                    <a:bodyPr/>
                    <a:lstStyle/>
                    <a:p>
                      <a:pPr algn="ctr" fontAlgn="ctr"/>
                      <a:r>
                        <a:rPr lang="en-US" sz="1100" u="none" strike="noStrike">
                          <a:effectLst/>
                        </a:rPr>
                        <a:t>0.50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$5,250,000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52175154"/>
                  </a:ext>
                </a:extLst>
              </a:tr>
              <a:tr h="222260">
                <a:tc>
                  <a:txBody>
                    <a:bodyPr/>
                    <a:lstStyle/>
                    <a:p>
                      <a:pPr algn="ctr" fontAlgn="ctr"/>
                      <a:r>
                        <a:rPr lang="en-US" sz="1100" u="none" strike="noStrike">
                          <a:effectLst/>
                        </a:rPr>
                        <a:t>0.75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$11,875,000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44634412"/>
                  </a:ext>
                </a:extLst>
              </a:tr>
              <a:tr h="222260">
                <a:tc>
                  <a:txBody>
                    <a:bodyPr/>
                    <a:lstStyle/>
                    <a:p>
                      <a:pPr algn="ctr" fontAlgn="ctr"/>
                      <a:r>
                        <a:rPr lang="en-US" sz="1100" u="none" strike="noStrike">
                          <a:effectLst/>
                        </a:rPr>
                        <a:t>0.90</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$18,500,000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67215963"/>
                  </a:ext>
                </a:extLst>
              </a:tr>
              <a:tr h="233372">
                <a:tc>
                  <a:txBody>
                    <a:bodyPr/>
                    <a:lstStyle/>
                    <a:p>
                      <a:pPr algn="ctr" fontAlgn="ctr"/>
                      <a:r>
                        <a:rPr lang="en-US" sz="1100" u="none" strike="noStrike">
                          <a:effectLst/>
                        </a:rPr>
                        <a:t>0.99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$26,000,000</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71813810"/>
                  </a:ext>
                </a:extLst>
              </a:tr>
              <a:tr h="244485">
                <a:tc>
                  <a:txBody>
                    <a:bodyPr/>
                    <a:lstStyle/>
                    <a:p>
                      <a:pPr algn="ctr" fontAlgn="ctr"/>
                      <a:r>
                        <a:rPr lang="en-US" sz="1100" u="none" strike="noStrike">
                          <a:effectLst/>
                        </a:rPr>
                        <a:t>Mean:</a:t>
                      </a:r>
                      <a:endParaRPr lang="en-US"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$7,688,531</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44453743"/>
                  </a:ext>
                </a:extLst>
              </a:tr>
            </a:tbl>
          </a:graphicData>
        </a:graphic>
      </p:graphicFrame>
    </p:spTree>
    <p:extLst>
      <p:ext uri="{BB962C8B-B14F-4D97-AF65-F5344CB8AC3E}">
        <p14:creationId xmlns:p14="http://schemas.microsoft.com/office/powerpoint/2010/main" val="347965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Model #1 – OLS Regression</a:t>
            </a:r>
          </a:p>
        </p:txBody>
      </p:sp>
      <p:sp>
        <p:nvSpPr>
          <p:cNvPr id="4" name="TextBox 3">
            <a:extLst>
              <a:ext uri="{FF2B5EF4-FFF2-40B4-BE49-F238E27FC236}">
                <a16:creationId xmlns:a16="http://schemas.microsoft.com/office/drawing/2014/main" id="{2293E363-5F61-4E97-87F4-1A7E42F7C2A2}"/>
              </a:ext>
            </a:extLst>
          </p:cNvPr>
          <p:cNvSpPr txBox="1"/>
          <p:nvPr/>
        </p:nvSpPr>
        <p:spPr>
          <a:xfrm>
            <a:off x="251670" y="3765906"/>
            <a:ext cx="6384022" cy="1754326"/>
          </a:xfrm>
          <a:prstGeom prst="rect">
            <a:avLst/>
          </a:prstGeom>
          <a:noFill/>
        </p:spPr>
        <p:txBody>
          <a:bodyPr wrap="square" rtlCol="0">
            <a:spAutoFit/>
          </a:bodyPr>
          <a:lstStyle/>
          <a:p>
            <a:endParaRPr lang="en-US" dirty="0"/>
          </a:p>
          <a:p>
            <a:pPr marL="742950" lvl="1" indent="-285750">
              <a:buFont typeface="Arial" panose="020B0604020202020204" pitchFamily="34" charset="0"/>
              <a:buChar char="•"/>
            </a:pPr>
            <a:r>
              <a:rPr lang="en-US" dirty="0"/>
              <a:t>In-Sample R-Squared: 	46.8%</a:t>
            </a:r>
          </a:p>
          <a:p>
            <a:pPr marL="742950" lvl="1" indent="-285750">
              <a:buFont typeface="Arial" panose="020B0604020202020204" pitchFamily="34" charset="0"/>
              <a:buChar char="•"/>
            </a:pPr>
            <a:r>
              <a:rPr lang="en-US" dirty="0"/>
              <a:t>In-Sample RMSE: 		</a:t>
            </a:r>
            <a:r>
              <a:rPr lang="en-US" sz="1800" b="0" i="0" u="none" strike="noStrike" dirty="0">
                <a:solidFill>
                  <a:srgbClr val="000000"/>
                </a:solidFill>
                <a:effectLst/>
                <a:latin typeface="Calibri" panose="020F0502020204030204" pitchFamily="34" charset="0"/>
              </a:rPr>
              <a:t>$5,042,075</a:t>
            </a: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RMSE:			</a:t>
            </a:r>
            <a:r>
              <a:rPr lang="en-US" sz="1800" b="0" i="0" u="none" strike="noStrike" dirty="0">
                <a:solidFill>
                  <a:srgbClr val="000000"/>
                </a:solidFill>
                <a:effectLst/>
                <a:latin typeface="Calibri" panose="020F0502020204030204" pitchFamily="34" charset="0"/>
              </a:rPr>
              <a:t>$4,903,226</a:t>
            </a:r>
            <a:r>
              <a:rPr lang="en-US" dirty="0"/>
              <a:t> </a:t>
            </a:r>
          </a:p>
          <a:p>
            <a:pPr marL="742950" lvl="1" indent="-285750">
              <a:buFont typeface="Arial" panose="020B0604020202020204" pitchFamily="34" charset="0"/>
              <a:buChar char="•"/>
            </a:pPr>
            <a:r>
              <a:rPr lang="en-US" dirty="0">
                <a:solidFill>
                  <a:srgbClr val="000000"/>
                </a:solidFill>
                <a:latin typeface="Calibri" panose="020F0502020204030204" pitchFamily="34" charset="0"/>
              </a:rPr>
              <a:t>In-Sample SMAPE:		</a:t>
            </a:r>
            <a:r>
              <a:rPr lang="en-US" sz="1800" b="0" i="0" u="none" strike="noStrike" dirty="0">
                <a:solidFill>
                  <a:srgbClr val="000000"/>
                </a:solidFill>
                <a:effectLst/>
                <a:latin typeface="Calibri" panose="020F0502020204030204" pitchFamily="34" charset="0"/>
              </a:rPr>
              <a:t>63.68%</a:t>
            </a: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SMAPE:		</a:t>
            </a:r>
            <a:r>
              <a:rPr lang="en-US" sz="1800" b="0" i="0" u="none" strike="noStrike" dirty="0">
                <a:solidFill>
                  <a:srgbClr val="000000"/>
                </a:solidFill>
                <a:effectLst/>
                <a:latin typeface="Calibri" panose="020F0502020204030204" pitchFamily="34" charset="0"/>
              </a:rPr>
              <a:t>52.13%</a:t>
            </a:r>
            <a:r>
              <a:rPr lang="en-US" dirty="0"/>
              <a:t>  </a:t>
            </a:r>
            <a:r>
              <a:rPr lang="en-US" dirty="0">
                <a:solidFill>
                  <a:srgbClr val="000000"/>
                </a:solidFill>
                <a:latin typeface="Calibri" panose="020F0502020204030204" pitchFamily="34" charset="0"/>
              </a:rPr>
              <a:t>	</a:t>
            </a:r>
            <a:r>
              <a:rPr lang="en-US" dirty="0"/>
              <a:t> </a:t>
            </a:r>
          </a:p>
        </p:txBody>
      </p:sp>
      <p:pic>
        <p:nvPicPr>
          <p:cNvPr id="7" name="Picture 6">
            <a:extLst>
              <a:ext uri="{FF2B5EF4-FFF2-40B4-BE49-F238E27FC236}">
                <a16:creationId xmlns:a16="http://schemas.microsoft.com/office/drawing/2014/main" id="{546A5FBA-B72A-456E-970C-5817EAF866CE}"/>
              </a:ext>
            </a:extLst>
          </p:cNvPr>
          <p:cNvPicPr>
            <a:picLocks noChangeAspect="1"/>
          </p:cNvPicPr>
          <p:nvPr/>
        </p:nvPicPr>
        <p:blipFill>
          <a:blip r:embed="rId2"/>
          <a:stretch>
            <a:fillRect/>
          </a:stretch>
        </p:blipFill>
        <p:spPr>
          <a:xfrm>
            <a:off x="672874" y="1298944"/>
            <a:ext cx="3270308" cy="783031"/>
          </a:xfrm>
          <a:prstGeom prst="rect">
            <a:avLst/>
          </a:prstGeom>
        </p:spPr>
      </p:pic>
      <p:pic>
        <p:nvPicPr>
          <p:cNvPr id="9" name="Picture 8">
            <a:extLst>
              <a:ext uri="{FF2B5EF4-FFF2-40B4-BE49-F238E27FC236}">
                <a16:creationId xmlns:a16="http://schemas.microsoft.com/office/drawing/2014/main" id="{F4A8C55D-70C4-4963-81C2-E4DD6BA18B04}"/>
              </a:ext>
            </a:extLst>
          </p:cNvPr>
          <p:cNvPicPr>
            <a:picLocks noChangeAspect="1"/>
          </p:cNvPicPr>
          <p:nvPr/>
        </p:nvPicPr>
        <p:blipFill>
          <a:blip r:embed="rId3"/>
          <a:stretch>
            <a:fillRect/>
          </a:stretch>
        </p:blipFill>
        <p:spPr>
          <a:xfrm>
            <a:off x="2419538" y="2172389"/>
            <a:ext cx="1141143" cy="718497"/>
          </a:xfrm>
          <a:prstGeom prst="rect">
            <a:avLst/>
          </a:prstGeom>
        </p:spPr>
      </p:pic>
      <p:sp>
        <p:nvSpPr>
          <p:cNvPr id="10" name="TextBox 9">
            <a:extLst>
              <a:ext uri="{FF2B5EF4-FFF2-40B4-BE49-F238E27FC236}">
                <a16:creationId xmlns:a16="http://schemas.microsoft.com/office/drawing/2014/main" id="{D0D4D517-CB4E-4CDA-BAAA-A24C856E93B0}"/>
              </a:ext>
            </a:extLst>
          </p:cNvPr>
          <p:cNvSpPr txBox="1"/>
          <p:nvPr/>
        </p:nvSpPr>
        <p:spPr>
          <a:xfrm>
            <a:off x="672874" y="2312792"/>
            <a:ext cx="1585520" cy="369332"/>
          </a:xfrm>
          <a:prstGeom prst="rect">
            <a:avLst/>
          </a:prstGeom>
          <a:noFill/>
        </p:spPr>
        <p:txBody>
          <a:bodyPr wrap="square" rtlCol="0">
            <a:spAutoFit/>
          </a:bodyPr>
          <a:lstStyle/>
          <a:p>
            <a:r>
              <a:rPr lang="en-US" dirty="0"/>
              <a:t>Minimize:</a:t>
            </a:r>
          </a:p>
        </p:txBody>
      </p:sp>
      <p:sp>
        <p:nvSpPr>
          <p:cNvPr id="14" name="TextBox 13">
            <a:extLst>
              <a:ext uri="{FF2B5EF4-FFF2-40B4-BE49-F238E27FC236}">
                <a16:creationId xmlns:a16="http://schemas.microsoft.com/office/drawing/2014/main" id="{8610AE31-2B4D-4817-8D30-078C5B4352F0}"/>
              </a:ext>
            </a:extLst>
          </p:cNvPr>
          <p:cNvSpPr txBox="1"/>
          <p:nvPr/>
        </p:nvSpPr>
        <p:spPr>
          <a:xfrm>
            <a:off x="672874" y="3071717"/>
            <a:ext cx="6094602" cy="923330"/>
          </a:xfrm>
          <a:prstGeom prst="rect">
            <a:avLst/>
          </a:prstGeom>
          <a:noFill/>
        </p:spPr>
        <p:txBody>
          <a:bodyPr wrap="square">
            <a:spAutoFit/>
          </a:bodyPr>
          <a:lstStyle/>
          <a:p>
            <a:r>
              <a:rPr lang="en-US" b="1" dirty="0">
                <a:solidFill>
                  <a:srgbClr val="7030A0"/>
                </a:solidFill>
                <a:latin typeface="Calibri Light" panose="020F0302020204030204" pitchFamily="34" charset="0"/>
                <a:cs typeface="Calibri Light" panose="020F0302020204030204" pitchFamily="34" charset="0"/>
              </a:rPr>
              <a:t>import </a:t>
            </a:r>
            <a:r>
              <a:rPr lang="en-US" b="1" dirty="0" err="1">
                <a:solidFill>
                  <a:srgbClr val="7030A0"/>
                </a:solidFill>
                <a:latin typeface="Calibri Light" panose="020F0302020204030204" pitchFamily="34" charset="0"/>
                <a:cs typeface="Calibri Light" panose="020F0302020204030204" pitchFamily="34" charset="0"/>
              </a:rPr>
              <a:t>statsmodels.formula.api</a:t>
            </a:r>
            <a:r>
              <a:rPr lang="en-US" b="1" dirty="0">
                <a:solidFill>
                  <a:srgbClr val="7030A0"/>
                </a:solidFill>
                <a:latin typeface="Calibri Light" panose="020F0302020204030204" pitchFamily="34" charset="0"/>
                <a:cs typeface="Calibri Light" panose="020F0302020204030204" pitchFamily="34" charset="0"/>
              </a:rPr>
              <a:t> as </a:t>
            </a:r>
            <a:r>
              <a:rPr lang="en-US" b="1" dirty="0" err="1">
                <a:solidFill>
                  <a:srgbClr val="7030A0"/>
                </a:solidFill>
                <a:latin typeface="Calibri Light" panose="020F0302020204030204" pitchFamily="34" charset="0"/>
                <a:cs typeface="Calibri Light" panose="020F0302020204030204" pitchFamily="34" charset="0"/>
              </a:rPr>
              <a:t>smf</a:t>
            </a:r>
            <a:endParaRPr lang="en-US" b="1" dirty="0">
              <a:solidFill>
                <a:srgbClr val="7030A0"/>
              </a:solidFill>
              <a:latin typeface="Calibri Light" panose="020F0302020204030204" pitchFamily="34" charset="0"/>
              <a:cs typeface="Calibri Light" panose="020F0302020204030204" pitchFamily="34" charset="0"/>
            </a:endParaRPr>
          </a:p>
          <a:p>
            <a:r>
              <a:rPr lang="en-US" b="1" dirty="0">
                <a:solidFill>
                  <a:srgbClr val="7030A0"/>
                </a:solidFill>
                <a:latin typeface="Calibri Light" panose="020F0302020204030204" pitchFamily="34" charset="0"/>
                <a:cs typeface="Calibri Light" panose="020F0302020204030204" pitchFamily="34" charset="0"/>
              </a:rPr>
              <a:t>ols_results18 = </a:t>
            </a:r>
            <a:r>
              <a:rPr lang="en-US" b="1" dirty="0" err="1">
                <a:solidFill>
                  <a:srgbClr val="7030A0"/>
                </a:solidFill>
                <a:latin typeface="Calibri Light" panose="020F0302020204030204" pitchFamily="34" charset="0"/>
                <a:cs typeface="Calibri Light" panose="020F0302020204030204" pitchFamily="34" charset="0"/>
              </a:rPr>
              <a:t>smf.ols</a:t>
            </a:r>
            <a:r>
              <a:rPr lang="en-US" b="1" dirty="0">
                <a:solidFill>
                  <a:srgbClr val="7030A0"/>
                </a:solidFill>
                <a:latin typeface="Calibri Light" panose="020F0302020204030204" pitchFamily="34" charset="0"/>
                <a:cs typeface="Calibri Light" panose="020F0302020204030204" pitchFamily="34" charset="0"/>
              </a:rPr>
              <a:t>('Salary ~…’,data=</a:t>
            </a:r>
            <a:r>
              <a:rPr lang="en-US" b="1" dirty="0" err="1">
                <a:solidFill>
                  <a:srgbClr val="7030A0"/>
                </a:solidFill>
                <a:latin typeface="Calibri Light" panose="020F0302020204030204" pitchFamily="34" charset="0"/>
                <a:cs typeface="Calibri Light" panose="020F0302020204030204" pitchFamily="34" charset="0"/>
              </a:rPr>
              <a:t>baseball_train</a:t>
            </a:r>
            <a:r>
              <a:rPr lang="en-US" b="1" dirty="0">
                <a:solidFill>
                  <a:srgbClr val="7030A0"/>
                </a:solidFill>
                <a:latin typeface="Calibri Light" panose="020F0302020204030204" pitchFamily="34" charset="0"/>
                <a:cs typeface="Calibri Light" panose="020F0302020204030204" pitchFamily="34" charset="0"/>
              </a:rPr>
              <a:t>).fit()</a:t>
            </a:r>
          </a:p>
          <a:p>
            <a:endParaRPr lang="en-US" b="1" dirty="0">
              <a:solidFill>
                <a:srgbClr val="7030A0"/>
              </a:solidFill>
              <a:latin typeface="Calibri Light" panose="020F0302020204030204" pitchFamily="34" charset="0"/>
              <a:cs typeface="Calibri Light" panose="020F0302020204030204" pitchFamily="34" charset="0"/>
            </a:endParaRPr>
          </a:p>
        </p:txBody>
      </p:sp>
      <p:pic>
        <p:nvPicPr>
          <p:cNvPr id="16" name="Picture 15">
            <a:extLst>
              <a:ext uri="{FF2B5EF4-FFF2-40B4-BE49-F238E27FC236}">
                <a16:creationId xmlns:a16="http://schemas.microsoft.com/office/drawing/2014/main" id="{43622A7E-BE3A-47AE-8D13-DFB282C282D1}"/>
              </a:ext>
            </a:extLst>
          </p:cNvPr>
          <p:cNvPicPr>
            <a:picLocks noChangeAspect="1"/>
          </p:cNvPicPr>
          <p:nvPr/>
        </p:nvPicPr>
        <p:blipFill>
          <a:blip r:embed="rId4"/>
          <a:stretch>
            <a:fillRect/>
          </a:stretch>
        </p:blipFill>
        <p:spPr>
          <a:xfrm>
            <a:off x="6635692" y="1413465"/>
            <a:ext cx="5458187" cy="4676942"/>
          </a:xfrm>
          <a:prstGeom prst="rect">
            <a:avLst/>
          </a:prstGeom>
        </p:spPr>
      </p:pic>
    </p:spTree>
    <p:extLst>
      <p:ext uri="{BB962C8B-B14F-4D97-AF65-F5344CB8AC3E}">
        <p14:creationId xmlns:p14="http://schemas.microsoft.com/office/powerpoint/2010/main" val="2456350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Model #2 – Lasso/Ridge</a:t>
            </a:r>
          </a:p>
        </p:txBody>
      </p:sp>
      <p:sp>
        <p:nvSpPr>
          <p:cNvPr id="4" name="TextBox 3">
            <a:extLst>
              <a:ext uri="{FF2B5EF4-FFF2-40B4-BE49-F238E27FC236}">
                <a16:creationId xmlns:a16="http://schemas.microsoft.com/office/drawing/2014/main" id="{2293E363-5F61-4E97-87F4-1A7E42F7C2A2}"/>
              </a:ext>
            </a:extLst>
          </p:cNvPr>
          <p:cNvSpPr txBox="1"/>
          <p:nvPr/>
        </p:nvSpPr>
        <p:spPr>
          <a:xfrm>
            <a:off x="251670" y="3765906"/>
            <a:ext cx="6384022" cy="1200329"/>
          </a:xfrm>
          <a:prstGeom prst="rect">
            <a:avLst/>
          </a:prstGeom>
          <a:noFill/>
        </p:spPr>
        <p:txBody>
          <a:bodyPr wrap="square" rtlCol="0">
            <a:spAutoFit/>
          </a:bodyPr>
          <a:lstStyle/>
          <a:p>
            <a:r>
              <a:rPr lang="en-US" b="1" dirty="0"/>
              <a:t>Lasso:</a:t>
            </a:r>
          </a:p>
          <a:p>
            <a:pPr marL="742950" lvl="1" indent="-285750">
              <a:buFont typeface="Arial" panose="020B0604020202020204" pitchFamily="34" charset="0"/>
              <a:buChar char="•"/>
            </a:pPr>
            <a:r>
              <a:rPr lang="en-US" dirty="0"/>
              <a:t>In-Sample R-Squared: 	48.03%</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RMSE:			</a:t>
            </a:r>
            <a:r>
              <a:rPr lang="en-US" sz="1800" b="0" i="0" u="none" strike="noStrike" dirty="0">
                <a:solidFill>
                  <a:srgbClr val="000000"/>
                </a:solidFill>
                <a:effectLst/>
                <a:latin typeface="Calibri" panose="020F0502020204030204" pitchFamily="34" charset="0"/>
              </a:rPr>
              <a:t>$4,891,653</a:t>
            </a:r>
            <a:r>
              <a:rPr lang="en-US" dirty="0"/>
              <a:t>  </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SMAPE:		</a:t>
            </a:r>
            <a:r>
              <a:rPr lang="en-US" sz="1800" b="0" i="0" u="none" strike="noStrike" dirty="0">
                <a:solidFill>
                  <a:srgbClr val="000000"/>
                </a:solidFill>
                <a:effectLst/>
                <a:latin typeface="Calibri" panose="020F0502020204030204" pitchFamily="34" charset="0"/>
              </a:rPr>
              <a:t>30.67%</a:t>
            </a:r>
            <a:r>
              <a:rPr lang="en-US" dirty="0"/>
              <a:t>   </a:t>
            </a:r>
            <a:r>
              <a:rPr lang="en-US" dirty="0">
                <a:solidFill>
                  <a:srgbClr val="000000"/>
                </a:solidFill>
                <a:latin typeface="Calibri" panose="020F0502020204030204" pitchFamily="34" charset="0"/>
              </a:rPr>
              <a:t>	</a:t>
            </a:r>
            <a:r>
              <a:rPr lang="en-US" dirty="0"/>
              <a:t> </a:t>
            </a:r>
          </a:p>
        </p:txBody>
      </p:sp>
      <p:pic>
        <p:nvPicPr>
          <p:cNvPr id="7" name="Picture 6">
            <a:extLst>
              <a:ext uri="{FF2B5EF4-FFF2-40B4-BE49-F238E27FC236}">
                <a16:creationId xmlns:a16="http://schemas.microsoft.com/office/drawing/2014/main" id="{546A5FBA-B72A-456E-970C-5817EAF866CE}"/>
              </a:ext>
            </a:extLst>
          </p:cNvPr>
          <p:cNvPicPr>
            <a:picLocks noChangeAspect="1"/>
          </p:cNvPicPr>
          <p:nvPr/>
        </p:nvPicPr>
        <p:blipFill>
          <a:blip r:embed="rId2"/>
          <a:stretch>
            <a:fillRect/>
          </a:stretch>
        </p:blipFill>
        <p:spPr>
          <a:xfrm>
            <a:off x="672874" y="1298944"/>
            <a:ext cx="3270308" cy="783031"/>
          </a:xfrm>
          <a:prstGeom prst="rect">
            <a:avLst/>
          </a:prstGeom>
        </p:spPr>
      </p:pic>
      <p:sp>
        <p:nvSpPr>
          <p:cNvPr id="10" name="TextBox 9">
            <a:extLst>
              <a:ext uri="{FF2B5EF4-FFF2-40B4-BE49-F238E27FC236}">
                <a16:creationId xmlns:a16="http://schemas.microsoft.com/office/drawing/2014/main" id="{D0D4D517-CB4E-4CDA-BAAA-A24C856E93B0}"/>
              </a:ext>
            </a:extLst>
          </p:cNvPr>
          <p:cNvSpPr txBox="1"/>
          <p:nvPr/>
        </p:nvSpPr>
        <p:spPr>
          <a:xfrm>
            <a:off x="672874" y="2312792"/>
            <a:ext cx="1585520" cy="369332"/>
          </a:xfrm>
          <a:prstGeom prst="rect">
            <a:avLst/>
          </a:prstGeom>
          <a:noFill/>
        </p:spPr>
        <p:txBody>
          <a:bodyPr wrap="square" rtlCol="0">
            <a:spAutoFit/>
          </a:bodyPr>
          <a:lstStyle/>
          <a:p>
            <a:r>
              <a:rPr lang="en-US" dirty="0"/>
              <a:t>Minimize:</a:t>
            </a:r>
          </a:p>
        </p:txBody>
      </p:sp>
      <p:sp>
        <p:nvSpPr>
          <p:cNvPr id="14" name="TextBox 13">
            <a:extLst>
              <a:ext uri="{FF2B5EF4-FFF2-40B4-BE49-F238E27FC236}">
                <a16:creationId xmlns:a16="http://schemas.microsoft.com/office/drawing/2014/main" id="{8610AE31-2B4D-4817-8D30-078C5B4352F0}"/>
              </a:ext>
            </a:extLst>
          </p:cNvPr>
          <p:cNvSpPr txBox="1"/>
          <p:nvPr/>
        </p:nvSpPr>
        <p:spPr>
          <a:xfrm>
            <a:off x="6727614" y="1642247"/>
            <a:ext cx="6094602" cy="4247317"/>
          </a:xfrm>
          <a:prstGeom prst="rect">
            <a:avLst/>
          </a:prstGeom>
          <a:noFill/>
        </p:spPr>
        <p:txBody>
          <a:bodyPr wrap="square">
            <a:spAutoFit/>
          </a:bodyPr>
          <a:lstStyle/>
          <a:p>
            <a:r>
              <a:rPr lang="en-US" b="1" dirty="0">
                <a:solidFill>
                  <a:srgbClr val="7030A0"/>
                </a:solidFill>
                <a:latin typeface="Calibri Light" panose="020F0302020204030204" pitchFamily="34" charset="0"/>
                <a:cs typeface="Calibri Light" panose="020F0302020204030204" pitchFamily="34" charset="0"/>
              </a:rPr>
              <a:t>#a:  LASSO;</a:t>
            </a:r>
          </a:p>
          <a:p>
            <a:r>
              <a:rPr lang="en-US" b="1" dirty="0">
                <a:solidFill>
                  <a:srgbClr val="7030A0"/>
                </a:solidFill>
                <a:latin typeface="Calibri Light" panose="020F0302020204030204" pitchFamily="34" charset="0"/>
                <a:cs typeface="Calibri Light" panose="020F0302020204030204" pitchFamily="34" charset="0"/>
              </a:rPr>
              <a:t>from </a:t>
            </a:r>
            <a:r>
              <a:rPr lang="en-US" b="1" dirty="0" err="1">
                <a:solidFill>
                  <a:srgbClr val="7030A0"/>
                </a:solidFill>
                <a:latin typeface="Calibri Light" panose="020F0302020204030204" pitchFamily="34" charset="0"/>
                <a:cs typeface="Calibri Light" panose="020F0302020204030204" pitchFamily="34" charset="0"/>
              </a:rPr>
              <a:t>sklearn</a:t>
            </a:r>
            <a:r>
              <a:rPr lang="en-US" b="1" dirty="0">
                <a:solidFill>
                  <a:srgbClr val="7030A0"/>
                </a:solidFill>
                <a:latin typeface="Calibri Light" panose="020F0302020204030204" pitchFamily="34" charset="0"/>
                <a:cs typeface="Calibri Light" panose="020F0302020204030204" pitchFamily="34" charset="0"/>
              </a:rPr>
              <a:t> import </a:t>
            </a:r>
            <a:r>
              <a:rPr lang="en-US" b="1" dirty="0" err="1">
                <a:solidFill>
                  <a:srgbClr val="7030A0"/>
                </a:solidFill>
                <a:latin typeface="Calibri Light" panose="020F0302020204030204" pitchFamily="34" charset="0"/>
                <a:cs typeface="Calibri Light" panose="020F0302020204030204" pitchFamily="34" charset="0"/>
              </a:rPr>
              <a:t>linear_model</a:t>
            </a:r>
            <a:endParaRPr lang="en-US" b="1" dirty="0">
              <a:solidFill>
                <a:srgbClr val="7030A0"/>
              </a:solidFill>
              <a:latin typeface="Calibri Light" panose="020F0302020204030204" pitchFamily="34" charset="0"/>
              <a:cs typeface="Calibri Light" panose="020F0302020204030204" pitchFamily="34" charset="0"/>
            </a:endParaRPr>
          </a:p>
          <a:p>
            <a:r>
              <a:rPr lang="en-US" b="1" dirty="0" err="1">
                <a:solidFill>
                  <a:srgbClr val="7030A0"/>
                </a:solidFill>
                <a:latin typeface="Calibri Light" panose="020F0302020204030204" pitchFamily="34" charset="0"/>
                <a:cs typeface="Calibri Light" panose="020F0302020204030204" pitchFamily="34" charset="0"/>
              </a:rPr>
              <a:t>baseball_lasso</a:t>
            </a:r>
            <a:r>
              <a:rPr lang="en-US" b="1" dirty="0">
                <a:solidFill>
                  <a:srgbClr val="7030A0"/>
                </a:solidFill>
                <a:latin typeface="Calibri Light" panose="020F0302020204030204" pitchFamily="34" charset="0"/>
                <a:cs typeface="Calibri Light" panose="020F0302020204030204" pitchFamily="34" charset="0"/>
              </a:rPr>
              <a:t> = </a:t>
            </a:r>
            <a:r>
              <a:rPr lang="en-US" b="1" dirty="0" err="1">
                <a:solidFill>
                  <a:srgbClr val="7030A0"/>
                </a:solidFill>
                <a:latin typeface="Calibri Light" panose="020F0302020204030204" pitchFamily="34" charset="0"/>
                <a:cs typeface="Calibri Light" panose="020F0302020204030204" pitchFamily="34" charset="0"/>
              </a:rPr>
              <a:t>linear_model.Lasso</a:t>
            </a:r>
            <a:r>
              <a:rPr lang="en-US" b="1" dirty="0">
                <a:solidFill>
                  <a:srgbClr val="7030A0"/>
                </a:solidFill>
                <a:latin typeface="Calibri Light" panose="020F0302020204030204" pitchFamily="34" charset="0"/>
                <a:cs typeface="Calibri Light" panose="020F0302020204030204" pitchFamily="34" charset="0"/>
              </a:rPr>
              <a:t>(alpha=0.1)</a:t>
            </a:r>
          </a:p>
          <a:p>
            <a:r>
              <a:rPr lang="en-US" b="1" dirty="0" err="1">
                <a:solidFill>
                  <a:srgbClr val="7030A0"/>
                </a:solidFill>
                <a:latin typeface="Calibri Light" panose="020F0302020204030204" pitchFamily="34" charset="0"/>
                <a:cs typeface="Calibri Light" panose="020F0302020204030204" pitchFamily="34" charset="0"/>
              </a:rPr>
              <a:t>baseball_lasso.fit</a:t>
            </a:r>
            <a:r>
              <a:rPr lang="en-US" b="1" dirty="0">
                <a:solidFill>
                  <a:srgbClr val="7030A0"/>
                </a:solidFill>
                <a:latin typeface="Calibri Light" panose="020F0302020204030204" pitchFamily="34" charset="0"/>
                <a:cs typeface="Calibri Light" panose="020F0302020204030204" pitchFamily="34" charset="0"/>
              </a:rPr>
              <a:t>(X,Y)</a:t>
            </a:r>
          </a:p>
          <a:p>
            <a:r>
              <a:rPr lang="en-US" b="1" dirty="0" err="1">
                <a:solidFill>
                  <a:srgbClr val="7030A0"/>
                </a:solidFill>
                <a:latin typeface="Calibri Light" panose="020F0302020204030204" pitchFamily="34" charset="0"/>
                <a:cs typeface="Calibri Light" panose="020F0302020204030204" pitchFamily="34" charset="0"/>
              </a:rPr>
              <a:t>baseball_lasso.score</a:t>
            </a:r>
            <a:r>
              <a:rPr lang="en-US" b="1" dirty="0">
                <a:solidFill>
                  <a:srgbClr val="7030A0"/>
                </a:solidFill>
                <a:latin typeface="Calibri Light" panose="020F0302020204030204" pitchFamily="34" charset="0"/>
                <a:cs typeface="Calibri Light" panose="020F0302020204030204" pitchFamily="34" charset="0"/>
              </a:rPr>
              <a:t>(X,Y) #R2 = 48.03%</a:t>
            </a:r>
          </a:p>
          <a:p>
            <a:r>
              <a:rPr lang="en-US" b="1" dirty="0" err="1">
                <a:solidFill>
                  <a:srgbClr val="7030A0"/>
                </a:solidFill>
                <a:latin typeface="Calibri Light" panose="020F0302020204030204" pitchFamily="34" charset="0"/>
                <a:cs typeface="Calibri Light" panose="020F0302020204030204" pitchFamily="34" charset="0"/>
              </a:rPr>
              <a:t>pred_lasso</a:t>
            </a:r>
            <a:r>
              <a:rPr lang="en-US" b="1" dirty="0">
                <a:solidFill>
                  <a:srgbClr val="7030A0"/>
                </a:solidFill>
                <a:latin typeface="Calibri Light" panose="020F0302020204030204" pitchFamily="34" charset="0"/>
                <a:cs typeface="Calibri Light" panose="020F0302020204030204" pitchFamily="34" charset="0"/>
              </a:rPr>
              <a:t> = </a:t>
            </a:r>
            <a:r>
              <a:rPr lang="en-US" b="1" dirty="0" err="1">
                <a:solidFill>
                  <a:srgbClr val="7030A0"/>
                </a:solidFill>
                <a:latin typeface="Calibri Light" panose="020F0302020204030204" pitchFamily="34" charset="0"/>
                <a:cs typeface="Calibri Light" panose="020F0302020204030204" pitchFamily="34" charset="0"/>
              </a:rPr>
              <a:t>baseball_lasso.predict</a:t>
            </a:r>
            <a:r>
              <a:rPr lang="en-US" b="1" dirty="0">
                <a:solidFill>
                  <a:srgbClr val="7030A0"/>
                </a:solidFill>
                <a:latin typeface="Calibri Light" panose="020F0302020204030204" pitchFamily="34" charset="0"/>
                <a:cs typeface="Calibri Light" panose="020F0302020204030204" pitchFamily="34" charset="0"/>
              </a:rPr>
              <a:t>(</a:t>
            </a:r>
            <a:r>
              <a:rPr lang="en-US" b="1" dirty="0" err="1">
                <a:solidFill>
                  <a:srgbClr val="7030A0"/>
                </a:solidFill>
                <a:latin typeface="Calibri Light" panose="020F0302020204030204" pitchFamily="34" charset="0"/>
                <a:cs typeface="Calibri Light" panose="020F0302020204030204" pitchFamily="34" charset="0"/>
              </a:rPr>
              <a:t>Xte</a:t>
            </a:r>
            <a:r>
              <a:rPr lang="en-US" b="1" dirty="0">
                <a:solidFill>
                  <a:srgbClr val="7030A0"/>
                </a:solidFill>
                <a:latin typeface="Calibri Light" panose="020F0302020204030204" pitchFamily="34" charset="0"/>
                <a:cs typeface="Calibri Light" panose="020F0302020204030204" pitchFamily="34" charset="0"/>
              </a:rPr>
              <a:t>)</a:t>
            </a:r>
          </a:p>
          <a:p>
            <a:r>
              <a:rPr lang="en-US" b="1" dirty="0" err="1">
                <a:solidFill>
                  <a:srgbClr val="7030A0"/>
                </a:solidFill>
                <a:latin typeface="Calibri Light" panose="020F0302020204030204" pitchFamily="34" charset="0"/>
                <a:cs typeface="Calibri Light" panose="020F0302020204030204" pitchFamily="34" charset="0"/>
              </a:rPr>
              <a:t>y_preds</a:t>
            </a:r>
            <a:r>
              <a:rPr lang="en-US" b="1" dirty="0">
                <a:solidFill>
                  <a:srgbClr val="7030A0"/>
                </a:solidFill>
                <a:latin typeface="Calibri Light" panose="020F0302020204030204" pitchFamily="34" charset="0"/>
                <a:cs typeface="Calibri Light" panose="020F0302020204030204" pitchFamily="34" charset="0"/>
              </a:rPr>
              <a:t>['Lasso'] = </a:t>
            </a:r>
            <a:r>
              <a:rPr lang="en-US" b="1" dirty="0" err="1">
                <a:solidFill>
                  <a:srgbClr val="7030A0"/>
                </a:solidFill>
                <a:latin typeface="Calibri Light" panose="020F0302020204030204" pitchFamily="34" charset="0"/>
                <a:cs typeface="Calibri Light" panose="020F0302020204030204" pitchFamily="34" charset="0"/>
              </a:rPr>
              <a:t>pred_lasso</a:t>
            </a:r>
            <a:endParaRPr lang="en-US" b="1" dirty="0">
              <a:solidFill>
                <a:srgbClr val="7030A0"/>
              </a:solidFill>
              <a:latin typeface="Calibri Light" panose="020F0302020204030204" pitchFamily="34" charset="0"/>
              <a:cs typeface="Calibri Light" panose="020F0302020204030204" pitchFamily="34" charset="0"/>
            </a:endParaRPr>
          </a:p>
          <a:p>
            <a:endParaRPr lang="en-US" b="1" dirty="0">
              <a:solidFill>
                <a:srgbClr val="7030A0"/>
              </a:solidFill>
              <a:latin typeface="Calibri Light" panose="020F0302020204030204" pitchFamily="34" charset="0"/>
              <a:cs typeface="Calibri Light" panose="020F0302020204030204" pitchFamily="34" charset="0"/>
            </a:endParaRPr>
          </a:p>
          <a:p>
            <a:r>
              <a:rPr lang="en-US" b="1" dirty="0">
                <a:solidFill>
                  <a:srgbClr val="7030A0"/>
                </a:solidFill>
                <a:latin typeface="Calibri Light" panose="020F0302020204030204" pitchFamily="34" charset="0"/>
                <a:cs typeface="Calibri Light" panose="020F0302020204030204" pitchFamily="34" charset="0"/>
              </a:rPr>
              <a:t>#b:  RIDGE;</a:t>
            </a:r>
          </a:p>
          <a:p>
            <a:r>
              <a:rPr lang="en-US" b="1" dirty="0">
                <a:solidFill>
                  <a:srgbClr val="7030A0"/>
                </a:solidFill>
                <a:latin typeface="Calibri Light" panose="020F0302020204030204" pitchFamily="34" charset="0"/>
                <a:cs typeface="Calibri Light" panose="020F0302020204030204" pitchFamily="34" charset="0"/>
              </a:rPr>
              <a:t>from </a:t>
            </a:r>
            <a:r>
              <a:rPr lang="en-US" b="1" dirty="0" err="1">
                <a:solidFill>
                  <a:srgbClr val="7030A0"/>
                </a:solidFill>
                <a:latin typeface="Calibri Light" panose="020F0302020204030204" pitchFamily="34" charset="0"/>
                <a:cs typeface="Calibri Light" panose="020F0302020204030204" pitchFamily="34" charset="0"/>
              </a:rPr>
              <a:t>sklearn.linear_model</a:t>
            </a:r>
            <a:r>
              <a:rPr lang="en-US" b="1" dirty="0">
                <a:solidFill>
                  <a:srgbClr val="7030A0"/>
                </a:solidFill>
                <a:latin typeface="Calibri Light" panose="020F0302020204030204" pitchFamily="34" charset="0"/>
                <a:cs typeface="Calibri Light" panose="020F0302020204030204" pitchFamily="34" charset="0"/>
              </a:rPr>
              <a:t> import Ridge</a:t>
            </a:r>
          </a:p>
          <a:p>
            <a:r>
              <a:rPr lang="en-US" b="1" dirty="0" err="1">
                <a:solidFill>
                  <a:srgbClr val="7030A0"/>
                </a:solidFill>
                <a:latin typeface="Calibri Light" panose="020F0302020204030204" pitchFamily="34" charset="0"/>
                <a:cs typeface="Calibri Light" panose="020F0302020204030204" pitchFamily="34" charset="0"/>
              </a:rPr>
              <a:t>baseball_ridge</a:t>
            </a:r>
            <a:r>
              <a:rPr lang="en-US" b="1" dirty="0">
                <a:solidFill>
                  <a:srgbClr val="7030A0"/>
                </a:solidFill>
                <a:latin typeface="Calibri Light" panose="020F0302020204030204" pitchFamily="34" charset="0"/>
                <a:cs typeface="Calibri Light" panose="020F0302020204030204" pitchFamily="34" charset="0"/>
              </a:rPr>
              <a:t> = Ridge(alpha=1.0)</a:t>
            </a:r>
          </a:p>
          <a:p>
            <a:r>
              <a:rPr lang="en-US" b="1" dirty="0" err="1">
                <a:solidFill>
                  <a:srgbClr val="7030A0"/>
                </a:solidFill>
                <a:latin typeface="Calibri Light" panose="020F0302020204030204" pitchFamily="34" charset="0"/>
                <a:cs typeface="Calibri Light" panose="020F0302020204030204" pitchFamily="34" charset="0"/>
              </a:rPr>
              <a:t>baseball_ridge.fit</a:t>
            </a:r>
            <a:r>
              <a:rPr lang="en-US" b="1" dirty="0">
                <a:solidFill>
                  <a:srgbClr val="7030A0"/>
                </a:solidFill>
                <a:latin typeface="Calibri Light" panose="020F0302020204030204" pitchFamily="34" charset="0"/>
                <a:cs typeface="Calibri Light" panose="020F0302020204030204" pitchFamily="34" charset="0"/>
              </a:rPr>
              <a:t>(X,Y)</a:t>
            </a:r>
          </a:p>
          <a:p>
            <a:r>
              <a:rPr lang="en-US" b="1" dirty="0" err="1">
                <a:solidFill>
                  <a:srgbClr val="7030A0"/>
                </a:solidFill>
                <a:latin typeface="Calibri Light" panose="020F0302020204030204" pitchFamily="34" charset="0"/>
                <a:cs typeface="Calibri Light" panose="020F0302020204030204" pitchFamily="34" charset="0"/>
              </a:rPr>
              <a:t>baseball_ridge.score</a:t>
            </a:r>
            <a:r>
              <a:rPr lang="en-US" b="1" dirty="0">
                <a:solidFill>
                  <a:srgbClr val="7030A0"/>
                </a:solidFill>
                <a:latin typeface="Calibri Light" panose="020F0302020204030204" pitchFamily="34" charset="0"/>
                <a:cs typeface="Calibri Light" panose="020F0302020204030204" pitchFamily="34" charset="0"/>
              </a:rPr>
              <a:t>(X,Y) #R2 = 48.03% again</a:t>
            </a:r>
          </a:p>
          <a:p>
            <a:r>
              <a:rPr lang="en-US" b="1" dirty="0" err="1">
                <a:solidFill>
                  <a:srgbClr val="7030A0"/>
                </a:solidFill>
                <a:latin typeface="Calibri Light" panose="020F0302020204030204" pitchFamily="34" charset="0"/>
                <a:cs typeface="Calibri Light" panose="020F0302020204030204" pitchFamily="34" charset="0"/>
              </a:rPr>
              <a:t>pred_ridge</a:t>
            </a:r>
            <a:r>
              <a:rPr lang="en-US" b="1" dirty="0">
                <a:solidFill>
                  <a:srgbClr val="7030A0"/>
                </a:solidFill>
                <a:latin typeface="Calibri Light" panose="020F0302020204030204" pitchFamily="34" charset="0"/>
                <a:cs typeface="Calibri Light" panose="020F0302020204030204" pitchFamily="34" charset="0"/>
              </a:rPr>
              <a:t> = </a:t>
            </a:r>
            <a:r>
              <a:rPr lang="en-US" b="1" dirty="0" err="1">
                <a:solidFill>
                  <a:srgbClr val="7030A0"/>
                </a:solidFill>
                <a:latin typeface="Calibri Light" panose="020F0302020204030204" pitchFamily="34" charset="0"/>
                <a:cs typeface="Calibri Light" panose="020F0302020204030204" pitchFamily="34" charset="0"/>
              </a:rPr>
              <a:t>baseball_ridge.predict</a:t>
            </a:r>
            <a:r>
              <a:rPr lang="en-US" b="1" dirty="0">
                <a:solidFill>
                  <a:srgbClr val="7030A0"/>
                </a:solidFill>
                <a:latin typeface="Calibri Light" panose="020F0302020204030204" pitchFamily="34" charset="0"/>
                <a:cs typeface="Calibri Light" panose="020F0302020204030204" pitchFamily="34" charset="0"/>
              </a:rPr>
              <a:t>(</a:t>
            </a:r>
            <a:r>
              <a:rPr lang="en-US" b="1" dirty="0" err="1">
                <a:solidFill>
                  <a:srgbClr val="7030A0"/>
                </a:solidFill>
                <a:latin typeface="Calibri Light" panose="020F0302020204030204" pitchFamily="34" charset="0"/>
                <a:cs typeface="Calibri Light" panose="020F0302020204030204" pitchFamily="34" charset="0"/>
              </a:rPr>
              <a:t>Xte</a:t>
            </a:r>
            <a:r>
              <a:rPr lang="en-US" b="1" dirty="0">
                <a:solidFill>
                  <a:srgbClr val="7030A0"/>
                </a:solidFill>
                <a:latin typeface="Calibri Light" panose="020F0302020204030204" pitchFamily="34" charset="0"/>
                <a:cs typeface="Calibri Light" panose="020F0302020204030204" pitchFamily="34" charset="0"/>
              </a:rPr>
              <a:t>)</a:t>
            </a:r>
          </a:p>
          <a:p>
            <a:r>
              <a:rPr lang="en-US" b="1" dirty="0" err="1">
                <a:solidFill>
                  <a:srgbClr val="7030A0"/>
                </a:solidFill>
                <a:latin typeface="Calibri Light" panose="020F0302020204030204" pitchFamily="34" charset="0"/>
                <a:cs typeface="Calibri Light" panose="020F0302020204030204" pitchFamily="34" charset="0"/>
              </a:rPr>
              <a:t>y_preds</a:t>
            </a:r>
            <a:r>
              <a:rPr lang="en-US" b="1" dirty="0">
                <a:solidFill>
                  <a:srgbClr val="7030A0"/>
                </a:solidFill>
                <a:latin typeface="Calibri Light" panose="020F0302020204030204" pitchFamily="34" charset="0"/>
                <a:cs typeface="Calibri Light" panose="020F0302020204030204" pitchFamily="34" charset="0"/>
              </a:rPr>
              <a:t>['Ridge'] = </a:t>
            </a:r>
            <a:r>
              <a:rPr lang="en-US" b="1" dirty="0" err="1">
                <a:solidFill>
                  <a:srgbClr val="7030A0"/>
                </a:solidFill>
                <a:latin typeface="Calibri Light" panose="020F0302020204030204" pitchFamily="34" charset="0"/>
                <a:cs typeface="Calibri Light" panose="020F0302020204030204" pitchFamily="34" charset="0"/>
              </a:rPr>
              <a:t>pred_ridge</a:t>
            </a:r>
            <a:endParaRPr lang="en-US" b="1" dirty="0">
              <a:solidFill>
                <a:srgbClr val="7030A0"/>
              </a:solidFill>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6ECB8BB8-E3C8-4EAB-9E27-D2619B796345}"/>
              </a:ext>
            </a:extLst>
          </p:cNvPr>
          <p:cNvPicPr>
            <a:picLocks noChangeAspect="1"/>
          </p:cNvPicPr>
          <p:nvPr/>
        </p:nvPicPr>
        <p:blipFill>
          <a:blip r:embed="rId3"/>
          <a:stretch>
            <a:fillRect/>
          </a:stretch>
        </p:blipFill>
        <p:spPr>
          <a:xfrm>
            <a:off x="2018863" y="2107654"/>
            <a:ext cx="1924319" cy="647790"/>
          </a:xfrm>
          <a:prstGeom prst="rect">
            <a:avLst/>
          </a:prstGeom>
        </p:spPr>
      </p:pic>
      <p:sp>
        <p:nvSpPr>
          <p:cNvPr id="6" name="TextBox 5">
            <a:extLst>
              <a:ext uri="{FF2B5EF4-FFF2-40B4-BE49-F238E27FC236}">
                <a16:creationId xmlns:a16="http://schemas.microsoft.com/office/drawing/2014/main" id="{B8642D21-BD5D-4D7B-A9FE-4166647D4394}"/>
              </a:ext>
            </a:extLst>
          </p:cNvPr>
          <p:cNvSpPr txBox="1"/>
          <p:nvPr/>
        </p:nvSpPr>
        <p:spPr>
          <a:xfrm>
            <a:off x="4035104" y="2207514"/>
            <a:ext cx="1786855" cy="369332"/>
          </a:xfrm>
          <a:prstGeom prst="rect">
            <a:avLst/>
          </a:prstGeom>
          <a:noFill/>
        </p:spPr>
        <p:txBody>
          <a:bodyPr wrap="square" rtlCol="0">
            <a:spAutoFit/>
          </a:bodyPr>
          <a:lstStyle/>
          <a:p>
            <a:r>
              <a:rPr lang="en-US" dirty="0"/>
              <a:t>Lasso</a:t>
            </a:r>
          </a:p>
        </p:txBody>
      </p:sp>
      <p:pic>
        <p:nvPicPr>
          <p:cNvPr id="11" name="Picture 10">
            <a:extLst>
              <a:ext uri="{FF2B5EF4-FFF2-40B4-BE49-F238E27FC236}">
                <a16:creationId xmlns:a16="http://schemas.microsoft.com/office/drawing/2014/main" id="{7CCA7DDE-A561-4C96-B40E-62B6F9296434}"/>
              </a:ext>
            </a:extLst>
          </p:cNvPr>
          <p:cNvPicPr>
            <a:picLocks noChangeAspect="1"/>
          </p:cNvPicPr>
          <p:nvPr/>
        </p:nvPicPr>
        <p:blipFill>
          <a:blip r:embed="rId4"/>
          <a:stretch>
            <a:fillRect/>
          </a:stretch>
        </p:blipFill>
        <p:spPr>
          <a:xfrm>
            <a:off x="2018863" y="2781210"/>
            <a:ext cx="1838582" cy="647790"/>
          </a:xfrm>
          <a:prstGeom prst="rect">
            <a:avLst/>
          </a:prstGeom>
        </p:spPr>
      </p:pic>
      <p:sp>
        <p:nvSpPr>
          <p:cNvPr id="12" name="TextBox 11">
            <a:extLst>
              <a:ext uri="{FF2B5EF4-FFF2-40B4-BE49-F238E27FC236}">
                <a16:creationId xmlns:a16="http://schemas.microsoft.com/office/drawing/2014/main" id="{015D3161-CB3F-4962-B08E-6051E0D72B98}"/>
              </a:ext>
            </a:extLst>
          </p:cNvPr>
          <p:cNvSpPr txBox="1"/>
          <p:nvPr/>
        </p:nvSpPr>
        <p:spPr>
          <a:xfrm>
            <a:off x="4035103" y="2922299"/>
            <a:ext cx="1786855" cy="369332"/>
          </a:xfrm>
          <a:prstGeom prst="rect">
            <a:avLst/>
          </a:prstGeom>
          <a:noFill/>
        </p:spPr>
        <p:txBody>
          <a:bodyPr wrap="square" rtlCol="0">
            <a:spAutoFit/>
          </a:bodyPr>
          <a:lstStyle/>
          <a:p>
            <a:r>
              <a:rPr lang="en-US" dirty="0"/>
              <a:t>Ridge</a:t>
            </a:r>
          </a:p>
        </p:txBody>
      </p:sp>
      <p:sp>
        <p:nvSpPr>
          <p:cNvPr id="13" name="TextBox 12">
            <a:extLst>
              <a:ext uri="{FF2B5EF4-FFF2-40B4-BE49-F238E27FC236}">
                <a16:creationId xmlns:a16="http://schemas.microsoft.com/office/drawing/2014/main" id="{8CCE8023-85AD-4A9D-9802-B973793A760E}"/>
              </a:ext>
            </a:extLst>
          </p:cNvPr>
          <p:cNvSpPr txBox="1"/>
          <p:nvPr/>
        </p:nvSpPr>
        <p:spPr>
          <a:xfrm>
            <a:off x="251670" y="4966235"/>
            <a:ext cx="6384022" cy="1200329"/>
          </a:xfrm>
          <a:prstGeom prst="rect">
            <a:avLst/>
          </a:prstGeom>
          <a:noFill/>
        </p:spPr>
        <p:txBody>
          <a:bodyPr wrap="square" rtlCol="0">
            <a:spAutoFit/>
          </a:bodyPr>
          <a:lstStyle/>
          <a:p>
            <a:r>
              <a:rPr lang="en-US" b="1" dirty="0"/>
              <a:t>Ridge:</a:t>
            </a:r>
          </a:p>
          <a:p>
            <a:pPr marL="742950" lvl="1" indent="-285750">
              <a:buFont typeface="Arial" panose="020B0604020202020204" pitchFamily="34" charset="0"/>
              <a:buChar char="•"/>
            </a:pPr>
            <a:r>
              <a:rPr lang="en-US" dirty="0"/>
              <a:t>In-Sample R-Squared: 	48.03%</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RMSE:			</a:t>
            </a:r>
            <a:r>
              <a:rPr lang="en-US" sz="1800" b="0" i="0" u="none" strike="noStrike" dirty="0">
                <a:solidFill>
                  <a:srgbClr val="000000"/>
                </a:solidFill>
                <a:effectLst/>
                <a:latin typeface="Calibri" panose="020F0502020204030204" pitchFamily="34" charset="0"/>
              </a:rPr>
              <a:t>$4,891,157</a:t>
            </a:r>
            <a:r>
              <a:rPr lang="en-US" dirty="0"/>
              <a:t>  </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SMAPE:		</a:t>
            </a:r>
            <a:r>
              <a:rPr lang="en-US" sz="1800" b="0" i="0" u="none" strike="noStrike" dirty="0">
                <a:solidFill>
                  <a:srgbClr val="000000"/>
                </a:solidFill>
                <a:effectLst/>
                <a:latin typeface="Calibri" panose="020F0502020204030204" pitchFamily="34" charset="0"/>
              </a:rPr>
              <a:t>30.69%</a:t>
            </a:r>
            <a:r>
              <a:rPr lang="en-US" dirty="0"/>
              <a:t>   </a:t>
            </a:r>
            <a:r>
              <a:rPr lang="en-US" dirty="0">
                <a:solidFill>
                  <a:srgbClr val="000000"/>
                </a:solidFill>
                <a:latin typeface="Calibri" panose="020F0502020204030204" pitchFamily="34" charset="0"/>
              </a:rPr>
              <a:t>	</a:t>
            </a:r>
            <a:r>
              <a:rPr lang="en-US" dirty="0"/>
              <a:t> </a:t>
            </a:r>
          </a:p>
        </p:txBody>
      </p:sp>
    </p:spTree>
    <p:extLst>
      <p:ext uri="{BB962C8B-B14F-4D97-AF65-F5344CB8AC3E}">
        <p14:creationId xmlns:p14="http://schemas.microsoft.com/office/powerpoint/2010/main" val="135610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Model #3 – Gamma Regression</a:t>
            </a:r>
          </a:p>
        </p:txBody>
      </p:sp>
      <p:sp>
        <p:nvSpPr>
          <p:cNvPr id="4" name="TextBox 3">
            <a:extLst>
              <a:ext uri="{FF2B5EF4-FFF2-40B4-BE49-F238E27FC236}">
                <a16:creationId xmlns:a16="http://schemas.microsoft.com/office/drawing/2014/main" id="{2293E363-5F61-4E97-87F4-1A7E42F7C2A2}"/>
              </a:ext>
            </a:extLst>
          </p:cNvPr>
          <p:cNvSpPr txBox="1"/>
          <p:nvPr/>
        </p:nvSpPr>
        <p:spPr>
          <a:xfrm>
            <a:off x="251670" y="3195767"/>
            <a:ext cx="6384022" cy="1200329"/>
          </a:xfrm>
          <a:prstGeom prst="rect">
            <a:avLst/>
          </a:prstGeom>
          <a:noFill/>
        </p:spPr>
        <p:txBody>
          <a:bodyPr wrap="square" rtlCol="0">
            <a:spAutoFit/>
          </a:bodyPr>
          <a:lstStyle/>
          <a:p>
            <a:r>
              <a:rPr lang="en-US" b="1" dirty="0"/>
              <a:t>Ridge:</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RMSE:			</a:t>
            </a:r>
            <a:r>
              <a:rPr lang="en-US" sz="1800" b="0" i="0" u="none" strike="noStrike" dirty="0">
                <a:solidFill>
                  <a:srgbClr val="000000"/>
                </a:solidFill>
                <a:effectLst/>
                <a:latin typeface="Calibri" panose="020F0502020204030204" pitchFamily="34" charset="0"/>
              </a:rPr>
              <a:t>$4,891,157</a:t>
            </a:r>
            <a:r>
              <a:rPr lang="en-US" dirty="0"/>
              <a:t>  </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SMAPE:		</a:t>
            </a:r>
            <a:r>
              <a:rPr lang="en-US" sz="1800" b="0" i="0" u="none" strike="noStrike" dirty="0">
                <a:solidFill>
                  <a:srgbClr val="000000"/>
                </a:solidFill>
                <a:effectLst/>
                <a:latin typeface="Calibri" panose="020F0502020204030204" pitchFamily="34" charset="0"/>
              </a:rPr>
              <a:t>30.69%</a:t>
            </a:r>
            <a:r>
              <a:rPr lang="en-US" dirty="0"/>
              <a:t> </a:t>
            </a:r>
          </a:p>
          <a:p>
            <a:pPr marL="742950" lvl="1" indent="-285750">
              <a:buFont typeface="Arial" panose="020B0604020202020204" pitchFamily="34" charset="0"/>
              <a:buChar char="•"/>
            </a:pPr>
            <a:r>
              <a:rPr lang="en-US" dirty="0"/>
              <a:t>Minimum Prediction:		</a:t>
            </a:r>
            <a:r>
              <a:rPr lang="en-US" sz="1800" b="1" i="0" u="none" strike="noStrike" dirty="0">
                <a:solidFill>
                  <a:srgbClr val="FF0000"/>
                </a:solidFill>
                <a:effectLst/>
                <a:latin typeface="Calibri" panose="020F0502020204030204" pitchFamily="34" charset="0"/>
              </a:rPr>
              <a:t>($1,959,861)</a:t>
            </a:r>
            <a:r>
              <a:rPr lang="en-US" b="1" dirty="0">
                <a:solidFill>
                  <a:srgbClr val="FF0000"/>
                </a:solidFill>
              </a:rPr>
              <a:t> </a:t>
            </a:r>
            <a:r>
              <a:rPr lang="en-US" dirty="0">
                <a:solidFill>
                  <a:srgbClr val="000000"/>
                </a:solidFill>
                <a:latin typeface="Calibri" panose="020F0502020204030204" pitchFamily="34" charset="0"/>
              </a:rPr>
              <a:t>	</a:t>
            </a:r>
            <a:r>
              <a:rPr lang="en-US" dirty="0"/>
              <a:t> </a:t>
            </a:r>
          </a:p>
        </p:txBody>
      </p:sp>
      <p:pic>
        <p:nvPicPr>
          <p:cNvPr id="7" name="Picture 6">
            <a:extLst>
              <a:ext uri="{FF2B5EF4-FFF2-40B4-BE49-F238E27FC236}">
                <a16:creationId xmlns:a16="http://schemas.microsoft.com/office/drawing/2014/main" id="{546A5FBA-B72A-456E-970C-5817EAF866CE}"/>
              </a:ext>
            </a:extLst>
          </p:cNvPr>
          <p:cNvPicPr>
            <a:picLocks noChangeAspect="1"/>
          </p:cNvPicPr>
          <p:nvPr/>
        </p:nvPicPr>
        <p:blipFill>
          <a:blip r:embed="rId2"/>
          <a:stretch>
            <a:fillRect/>
          </a:stretch>
        </p:blipFill>
        <p:spPr>
          <a:xfrm>
            <a:off x="672874" y="1298944"/>
            <a:ext cx="3270308" cy="783031"/>
          </a:xfrm>
          <a:prstGeom prst="rect">
            <a:avLst/>
          </a:prstGeom>
        </p:spPr>
      </p:pic>
      <p:sp>
        <p:nvSpPr>
          <p:cNvPr id="14" name="TextBox 13">
            <a:extLst>
              <a:ext uri="{FF2B5EF4-FFF2-40B4-BE49-F238E27FC236}">
                <a16:creationId xmlns:a16="http://schemas.microsoft.com/office/drawing/2014/main" id="{8610AE31-2B4D-4817-8D30-078C5B4352F0}"/>
              </a:ext>
            </a:extLst>
          </p:cNvPr>
          <p:cNvSpPr txBox="1"/>
          <p:nvPr/>
        </p:nvSpPr>
        <p:spPr>
          <a:xfrm>
            <a:off x="6256337" y="1298944"/>
            <a:ext cx="6094602" cy="2031325"/>
          </a:xfrm>
          <a:prstGeom prst="rect">
            <a:avLst/>
          </a:prstGeom>
          <a:noFill/>
        </p:spPr>
        <p:txBody>
          <a:bodyPr wrap="square">
            <a:spAutoFit/>
          </a:bodyPr>
          <a:lstStyle/>
          <a:p>
            <a:r>
              <a:rPr lang="en-US" b="1" dirty="0">
                <a:solidFill>
                  <a:srgbClr val="7030A0"/>
                </a:solidFill>
                <a:latin typeface="Calibri Light" panose="020F0302020204030204" pitchFamily="34" charset="0"/>
                <a:cs typeface="Calibri Light" panose="020F0302020204030204" pitchFamily="34" charset="0"/>
              </a:rPr>
              <a:t>#c:  GAMMA;</a:t>
            </a:r>
          </a:p>
          <a:p>
            <a:r>
              <a:rPr lang="en-US" b="1" dirty="0">
                <a:solidFill>
                  <a:srgbClr val="7030A0"/>
                </a:solidFill>
                <a:latin typeface="Calibri Light" panose="020F0302020204030204" pitchFamily="34" charset="0"/>
                <a:cs typeface="Calibri Light" panose="020F0302020204030204" pitchFamily="34" charset="0"/>
              </a:rPr>
              <a:t>from </a:t>
            </a:r>
            <a:r>
              <a:rPr lang="en-US" b="1" dirty="0" err="1">
                <a:solidFill>
                  <a:srgbClr val="7030A0"/>
                </a:solidFill>
                <a:latin typeface="Calibri Light" panose="020F0302020204030204" pitchFamily="34" charset="0"/>
                <a:cs typeface="Calibri Light" panose="020F0302020204030204" pitchFamily="34" charset="0"/>
              </a:rPr>
              <a:t>sklearn.linear_model</a:t>
            </a:r>
            <a:r>
              <a:rPr lang="en-US" b="1" dirty="0">
                <a:solidFill>
                  <a:srgbClr val="7030A0"/>
                </a:solidFill>
                <a:latin typeface="Calibri Light" panose="020F0302020204030204" pitchFamily="34" charset="0"/>
                <a:cs typeface="Calibri Light" panose="020F0302020204030204" pitchFamily="34" charset="0"/>
              </a:rPr>
              <a:t> import </a:t>
            </a:r>
            <a:r>
              <a:rPr lang="en-US" b="1" dirty="0" err="1">
                <a:solidFill>
                  <a:srgbClr val="7030A0"/>
                </a:solidFill>
                <a:latin typeface="Calibri Light" panose="020F0302020204030204" pitchFamily="34" charset="0"/>
                <a:cs typeface="Calibri Light" panose="020F0302020204030204" pitchFamily="34" charset="0"/>
              </a:rPr>
              <a:t>GammaRegressor</a:t>
            </a:r>
            <a:endParaRPr lang="en-US" b="1" dirty="0">
              <a:solidFill>
                <a:srgbClr val="7030A0"/>
              </a:solidFill>
              <a:latin typeface="Calibri Light" panose="020F0302020204030204" pitchFamily="34" charset="0"/>
              <a:cs typeface="Calibri Light" panose="020F0302020204030204" pitchFamily="34" charset="0"/>
            </a:endParaRPr>
          </a:p>
          <a:p>
            <a:r>
              <a:rPr lang="en-US" b="1" dirty="0" err="1">
                <a:solidFill>
                  <a:srgbClr val="7030A0"/>
                </a:solidFill>
                <a:latin typeface="Calibri Light" panose="020F0302020204030204" pitchFamily="34" charset="0"/>
                <a:cs typeface="Calibri Light" panose="020F0302020204030204" pitchFamily="34" charset="0"/>
              </a:rPr>
              <a:t>baseball_gamma</a:t>
            </a:r>
            <a:r>
              <a:rPr lang="en-US" b="1" dirty="0">
                <a:solidFill>
                  <a:srgbClr val="7030A0"/>
                </a:solidFill>
                <a:latin typeface="Calibri Light" panose="020F0302020204030204" pitchFamily="34" charset="0"/>
                <a:cs typeface="Calibri Light" panose="020F0302020204030204" pitchFamily="34" charset="0"/>
              </a:rPr>
              <a:t> = </a:t>
            </a:r>
            <a:r>
              <a:rPr lang="en-US" b="1" dirty="0" err="1">
                <a:solidFill>
                  <a:srgbClr val="7030A0"/>
                </a:solidFill>
                <a:latin typeface="Calibri Light" panose="020F0302020204030204" pitchFamily="34" charset="0"/>
                <a:cs typeface="Calibri Light" panose="020F0302020204030204" pitchFamily="34" charset="0"/>
              </a:rPr>
              <a:t>GammaRegressor</a:t>
            </a:r>
            <a:r>
              <a:rPr lang="en-US" b="1" dirty="0">
                <a:solidFill>
                  <a:srgbClr val="7030A0"/>
                </a:solidFill>
                <a:latin typeface="Calibri Light" panose="020F0302020204030204" pitchFamily="34" charset="0"/>
                <a:cs typeface="Calibri Light" panose="020F0302020204030204" pitchFamily="34" charset="0"/>
              </a:rPr>
              <a:t>(alpha=1.0)</a:t>
            </a:r>
          </a:p>
          <a:p>
            <a:r>
              <a:rPr lang="en-US" b="1" dirty="0" err="1">
                <a:solidFill>
                  <a:srgbClr val="7030A0"/>
                </a:solidFill>
                <a:latin typeface="Calibri Light" panose="020F0302020204030204" pitchFamily="34" charset="0"/>
                <a:cs typeface="Calibri Light" panose="020F0302020204030204" pitchFamily="34" charset="0"/>
              </a:rPr>
              <a:t>baseball_gamma.fit</a:t>
            </a:r>
            <a:r>
              <a:rPr lang="en-US" b="1" dirty="0">
                <a:solidFill>
                  <a:srgbClr val="7030A0"/>
                </a:solidFill>
                <a:latin typeface="Calibri Light" panose="020F0302020204030204" pitchFamily="34" charset="0"/>
                <a:cs typeface="Calibri Light" panose="020F0302020204030204" pitchFamily="34" charset="0"/>
              </a:rPr>
              <a:t>(X,Y)</a:t>
            </a:r>
          </a:p>
          <a:p>
            <a:r>
              <a:rPr lang="en-US" b="1" dirty="0" err="1">
                <a:solidFill>
                  <a:srgbClr val="7030A0"/>
                </a:solidFill>
                <a:latin typeface="Calibri Light" panose="020F0302020204030204" pitchFamily="34" charset="0"/>
                <a:cs typeface="Calibri Light" panose="020F0302020204030204" pitchFamily="34" charset="0"/>
              </a:rPr>
              <a:t>baseball_gamma.score</a:t>
            </a:r>
            <a:r>
              <a:rPr lang="en-US" b="1" dirty="0">
                <a:solidFill>
                  <a:srgbClr val="7030A0"/>
                </a:solidFill>
                <a:latin typeface="Calibri Light" panose="020F0302020204030204" pitchFamily="34" charset="0"/>
                <a:cs typeface="Calibri Light" panose="020F0302020204030204" pitchFamily="34" charset="0"/>
              </a:rPr>
              <a:t>(X,Y) #D2 = 40.53%</a:t>
            </a:r>
          </a:p>
          <a:p>
            <a:r>
              <a:rPr lang="en-US" b="1" dirty="0" err="1">
                <a:solidFill>
                  <a:srgbClr val="7030A0"/>
                </a:solidFill>
                <a:latin typeface="Calibri Light" panose="020F0302020204030204" pitchFamily="34" charset="0"/>
                <a:cs typeface="Calibri Light" panose="020F0302020204030204" pitchFamily="34" charset="0"/>
              </a:rPr>
              <a:t>pred_gamma</a:t>
            </a:r>
            <a:r>
              <a:rPr lang="en-US" b="1" dirty="0">
                <a:solidFill>
                  <a:srgbClr val="7030A0"/>
                </a:solidFill>
                <a:latin typeface="Calibri Light" panose="020F0302020204030204" pitchFamily="34" charset="0"/>
                <a:cs typeface="Calibri Light" panose="020F0302020204030204" pitchFamily="34" charset="0"/>
              </a:rPr>
              <a:t> = </a:t>
            </a:r>
            <a:r>
              <a:rPr lang="en-US" b="1" dirty="0" err="1">
                <a:solidFill>
                  <a:srgbClr val="7030A0"/>
                </a:solidFill>
                <a:latin typeface="Calibri Light" panose="020F0302020204030204" pitchFamily="34" charset="0"/>
                <a:cs typeface="Calibri Light" panose="020F0302020204030204" pitchFamily="34" charset="0"/>
              </a:rPr>
              <a:t>baseball_gamma.predict</a:t>
            </a:r>
            <a:r>
              <a:rPr lang="en-US" b="1" dirty="0">
                <a:solidFill>
                  <a:srgbClr val="7030A0"/>
                </a:solidFill>
                <a:latin typeface="Calibri Light" panose="020F0302020204030204" pitchFamily="34" charset="0"/>
                <a:cs typeface="Calibri Light" panose="020F0302020204030204" pitchFamily="34" charset="0"/>
              </a:rPr>
              <a:t>(</a:t>
            </a:r>
            <a:r>
              <a:rPr lang="en-US" b="1" dirty="0" err="1">
                <a:solidFill>
                  <a:srgbClr val="7030A0"/>
                </a:solidFill>
                <a:latin typeface="Calibri Light" panose="020F0302020204030204" pitchFamily="34" charset="0"/>
                <a:cs typeface="Calibri Light" panose="020F0302020204030204" pitchFamily="34" charset="0"/>
              </a:rPr>
              <a:t>Xte</a:t>
            </a:r>
            <a:r>
              <a:rPr lang="en-US" b="1" dirty="0">
                <a:solidFill>
                  <a:srgbClr val="7030A0"/>
                </a:solidFill>
                <a:latin typeface="Calibri Light" panose="020F0302020204030204" pitchFamily="34" charset="0"/>
                <a:cs typeface="Calibri Light" panose="020F0302020204030204" pitchFamily="34" charset="0"/>
              </a:rPr>
              <a:t>)</a:t>
            </a:r>
          </a:p>
          <a:p>
            <a:r>
              <a:rPr lang="en-US" b="1" dirty="0" err="1">
                <a:solidFill>
                  <a:srgbClr val="7030A0"/>
                </a:solidFill>
                <a:latin typeface="Calibri Light" panose="020F0302020204030204" pitchFamily="34" charset="0"/>
                <a:cs typeface="Calibri Light" panose="020F0302020204030204" pitchFamily="34" charset="0"/>
              </a:rPr>
              <a:t>y_preds</a:t>
            </a:r>
            <a:r>
              <a:rPr lang="en-US" b="1" dirty="0">
                <a:solidFill>
                  <a:srgbClr val="7030A0"/>
                </a:solidFill>
                <a:latin typeface="Calibri Light" panose="020F0302020204030204" pitchFamily="34" charset="0"/>
                <a:cs typeface="Calibri Light" panose="020F0302020204030204" pitchFamily="34" charset="0"/>
              </a:rPr>
              <a:t>['Gamma'] = </a:t>
            </a:r>
            <a:r>
              <a:rPr lang="en-US" b="1" dirty="0" err="1">
                <a:solidFill>
                  <a:srgbClr val="7030A0"/>
                </a:solidFill>
                <a:latin typeface="Calibri Light" panose="020F0302020204030204" pitchFamily="34" charset="0"/>
                <a:cs typeface="Calibri Light" panose="020F0302020204030204" pitchFamily="34" charset="0"/>
              </a:rPr>
              <a:t>pred_gamma</a:t>
            </a:r>
            <a:endParaRPr lang="en-US" b="1" dirty="0">
              <a:solidFill>
                <a:srgbClr val="7030A0"/>
              </a:solidFill>
              <a:latin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8CCE8023-85AD-4A9D-9802-B973793A760E}"/>
              </a:ext>
            </a:extLst>
          </p:cNvPr>
          <p:cNvSpPr txBox="1"/>
          <p:nvPr/>
        </p:nvSpPr>
        <p:spPr>
          <a:xfrm>
            <a:off x="251670" y="4672933"/>
            <a:ext cx="6384022" cy="1200329"/>
          </a:xfrm>
          <a:prstGeom prst="rect">
            <a:avLst/>
          </a:prstGeom>
          <a:noFill/>
        </p:spPr>
        <p:txBody>
          <a:bodyPr wrap="square" rtlCol="0">
            <a:spAutoFit/>
          </a:bodyPr>
          <a:lstStyle/>
          <a:p>
            <a:r>
              <a:rPr lang="en-US" b="1" dirty="0"/>
              <a:t>Gamma:</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RMSE:			</a:t>
            </a:r>
            <a:r>
              <a:rPr lang="en-US" sz="1800" b="0" i="0" u="none" strike="noStrike" dirty="0">
                <a:solidFill>
                  <a:srgbClr val="000000"/>
                </a:solidFill>
                <a:effectLst/>
                <a:latin typeface="Calibri" panose="020F0502020204030204" pitchFamily="34" charset="0"/>
              </a:rPr>
              <a:t>$5,125,900</a:t>
            </a:r>
            <a:r>
              <a:rPr lang="en-US" dirty="0"/>
              <a:t>  </a:t>
            </a:r>
            <a:endParaRPr lang="en-US" sz="1800" b="0" i="0" u="none" strike="noStrike" dirty="0">
              <a:solidFill>
                <a:srgbClr val="000000"/>
              </a:solidFill>
              <a:effectLst/>
              <a:latin typeface="Calibri" panose="020F0502020204030204" pitchFamily="34" charset="0"/>
            </a:endParaRPr>
          </a:p>
          <a:p>
            <a:pPr marL="742950" lvl="1" indent="-285750">
              <a:buFont typeface="Arial" panose="020B0604020202020204" pitchFamily="34" charset="0"/>
              <a:buChar char="•"/>
            </a:pPr>
            <a:r>
              <a:rPr lang="en-US" dirty="0">
                <a:solidFill>
                  <a:srgbClr val="000000"/>
                </a:solidFill>
                <a:latin typeface="Calibri" panose="020F0502020204030204" pitchFamily="34" charset="0"/>
              </a:rPr>
              <a:t>OOS SMAPE:		</a:t>
            </a:r>
            <a:r>
              <a:rPr lang="en-US" sz="1800" b="0" i="0" u="none" strike="noStrike" dirty="0">
                <a:solidFill>
                  <a:srgbClr val="000000"/>
                </a:solidFill>
                <a:effectLst/>
                <a:latin typeface="Calibri" panose="020F0502020204030204" pitchFamily="34" charset="0"/>
              </a:rPr>
              <a:t>30.27%</a:t>
            </a:r>
            <a:r>
              <a:rPr lang="en-US" dirty="0"/>
              <a:t>  </a:t>
            </a:r>
          </a:p>
          <a:p>
            <a:pPr marL="742950" lvl="1" indent="-285750">
              <a:buFont typeface="Arial" panose="020B0604020202020204" pitchFamily="34" charset="0"/>
              <a:buChar char="•"/>
            </a:pPr>
            <a:r>
              <a:rPr lang="en-US" dirty="0"/>
              <a:t>Minimum Prediction:		</a:t>
            </a:r>
            <a:r>
              <a:rPr lang="en-US" sz="1800" b="1" i="0" u="none" strike="noStrike" dirty="0">
                <a:solidFill>
                  <a:srgbClr val="000000"/>
                </a:solidFill>
                <a:effectLst/>
                <a:latin typeface="Calibri" panose="020F0502020204030204" pitchFamily="34" charset="0"/>
              </a:rPr>
              <a:t>$1,388,269</a:t>
            </a:r>
            <a:r>
              <a:rPr lang="en-US" sz="1800" b="0" i="0" u="none" strike="noStrike" dirty="0">
                <a:solidFill>
                  <a:srgbClr val="000000"/>
                </a:solidFill>
                <a:effectLst/>
                <a:latin typeface="Calibri" panose="020F0502020204030204" pitchFamily="34" charset="0"/>
              </a:rPr>
              <a:t> </a:t>
            </a:r>
            <a:r>
              <a:rPr lang="en-US" dirty="0"/>
              <a:t> </a:t>
            </a:r>
            <a:r>
              <a:rPr lang="en-US" dirty="0">
                <a:solidFill>
                  <a:srgbClr val="000000"/>
                </a:solidFill>
                <a:latin typeface="Calibri" panose="020F0502020204030204" pitchFamily="34" charset="0"/>
              </a:rPr>
              <a:t>	</a:t>
            </a:r>
            <a:r>
              <a:rPr lang="en-US" dirty="0"/>
              <a:t> </a:t>
            </a:r>
          </a:p>
        </p:txBody>
      </p:sp>
      <p:pic>
        <p:nvPicPr>
          <p:cNvPr id="2" name="Picture 1">
            <a:extLst>
              <a:ext uri="{FF2B5EF4-FFF2-40B4-BE49-F238E27FC236}">
                <a16:creationId xmlns:a16="http://schemas.microsoft.com/office/drawing/2014/main" id="{2490A3E6-1EC0-4737-8D0E-E6E2E287C797}"/>
              </a:ext>
            </a:extLst>
          </p:cNvPr>
          <p:cNvPicPr>
            <a:picLocks noChangeAspect="1"/>
          </p:cNvPicPr>
          <p:nvPr/>
        </p:nvPicPr>
        <p:blipFill>
          <a:blip r:embed="rId3"/>
          <a:stretch>
            <a:fillRect/>
          </a:stretch>
        </p:blipFill>
        <p:spPr>
          <a:xfrm>
            <a:off x="251670" y="2098861"/>
            <a:ext cx="5460959" cy="642466"/>
          </a:xfrm>
          <a:prstGeom prst="rect">
            <a:avLst/>
          </a:prstGeom>
        </p:spPr>
      </p:pic>
      <p:sp>
        <p:nvSpPr>
          <p:cNvPr id="8" name="TextBox 7">
            <a:extLst>
              <a:ext uri="{FF2B5EF4-FFF2-40B4-BE49-F238E27FC236}">
                <a16:creationId xmlns:a16="http://schemas.microsoft.com/office/drawing/2014/main" id="{880262FE-B297-4F29-B13E-8AC254953656}"/>
              </a:ext>
            </a:extLst>
          </p:cNvPr>
          <p:cNvSpPr txBox="1"/>
          <p:nvPr/>
        </p:nvSpPr>
        <p:spPr>
          <a:xfrm>
            <a:off x="6256337" y="3573710"/>
            <a:ext cx="5194635" cy="2585323"/>
          </a:xfrm>
          <a:prstGeom prst="rect">
            <a:avLst/>
          </a:prstGeom>
          <a:noFill/>
        </p:spPr>
        <p:txBody>
          <a:bodyPr wrap="square" rtlCol="0">
            <a:spAutoFit/>
          </a:bodyPr>
          <a:lstStyle/>
          <a:p>
            <a:r>
              <a:rPr lang="en-US" b="1" dirty="0"/>
              <a:t>Comments:</a:t>
            </a:r>
          </a:p>
          <a:p>
            <a:pPr marL="285750" indent="-285750">
              <a:buFont typeface="Arial" panose="020B0604020202020204" pitchFamily="34" charset="0"/>
              <a:buChar char="•"/>
            </a:pPr>
            <a:r>
              <a:rPr lang="en-US" dirty="0"/>
              <a:t>Preferred linear specification.</a:t>
            </a:r>
          </a:p>
          <a:p>
            <a:pPr marL="285750" indent="-285750">
              <a:buFont typeface="Arial" panose="020B0604020202020204" pitchFamily="34" charset="0"/>
              <a:buChar char="•"/>
            </a:pPr>
            <a:r>
              <a:rPr lang="en-US" dirty="0"/>
              <a:t>The log-link removes negative predictions, although we could override negative predictions to $500,000</a:t>
            </a:r>
          </a:p>
          <a:p>
            <a:pPr marL="285750" indent="-285750">
              <a:buFont typeface="Arial" panose="020B0604020202020204" pitchFamily="34" charset="0"/>
              <a:buChar char="•"/>
            </a:pPr>
            <a:r>
              <a:rPr lang="en-US" dirty="0"/>
              <a:t>Without any parameter tuning, SMAPE is the lowest of the group.</a:t>
            </a:r>
          </a:p>
          <a:p>
            <a:pPr marL="285750" indent="-285750">
              <a:buFont typeface="Arial" panose="020B0604020202020204" pitchFamily="34" charset="0"/>
              <a:buChar char="•"/>
            </a:pPr>
            <a:r>
              <a:rPr lang="en-US" dirty="0"/>
              <a:t>The model slightly overestimates which is conservative for the intended model purpose.</a:t>
            </a:r>
          </a:p>
        </p:txBody>
      </p:sp>
    </p:spTree>
    <p:extLst>
      <p:ext uri="{BB962C8B-B14F-4D97-AF65-F5344CB8AC3E}">
        <p14:creationId xmlns:p14="http://schemas.microsoft.com/office/powerpoint/2010/main" val="2499577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70560" y="71220"/>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400" dirty="0"/>
              <a:t>Gamma Predictions vs. Ridge (OOS)</a:t>
            </a:r>
          </a:p>
        </p:txBody>
      </p:sp>
      <p:graphicFrame>
        <p:nvGraphicFramePr>
          <p:cNvPr id="9" name="Chart 8">
            <a:extLst>
              <a:ext uri="{FF2B5EF4-FFF2-40B4-BE49-F238E27FC236}">
                <a16:creationId xmlns:a16="http://schemas.microsoft.com/office/drawing/2014/main" id="{D99C6001-D5B7-4531-8E2E-CD3098C38CD2}"/>
              </a:ext>
            </a:extLst>
          </p:cNvPr>
          <p:cNvGraphicFramePr>
            <a:graphicFrameLocks/>
          </p:cNvGraphicFramePr>
          <p:nvPr>
            <p:extLst>
              <p:ext uri="{D42A27DB-BD31-4B8C-83A1-F6EECF244321}">
                <p14:modId xmlns:p14="http://schemas.microsoft.com/office/powerpoint/2010/main" val="856217786"/>
              </p:ext>
            </p:extLst>
          </p:nvPr>
        </p:nvGraphicFramePr>
        <p:xfrm>
          <a:off x="134224" y="713065"/>
          <a:ext cx="11923552" cy="53941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2664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Model Comparison and Results</a:t>
            </a:r>
          </a:p>
        </p:txBody>
      </p:sp>
      <p:pic>
        <p:nvPicPr>
          <p:cNvPr id="6" name="Picture 5">
            <a:extLst>
              <a:ext uri="{FF2B5EF4-FFF2-40B4-BE49-F238E27FC236}">
                <a16:creationId xmlns:a16="http://schemas.microsoft.com/office/drawing/2014/main" id="{F1DE78E3-62AF-4A82-A250-B66D96565C00}"/>
              </a:ext>
            </a:extLst>
          </p:cNvPr>
          <p:cNvPicPr>
            <a:picLocks noChangeAspect="1"/>
          </p:cNvPicPr>
          <p:nvPr/>
        </p:nvPicPr>
        <p:blipFill>
          <a:blip r:embed="rId2"/>
          <a:stretch>
            <a:fillRect/>
          </a:stretch>
        </p:blipFill>
        <p:spPr>
          <a:xfrm>
            <a:off x="1460034" y="3281545"/>
            <a:ext cx="7543800" cy="2324100"/>
          </a:xfrm>
          <a:prstGeom prst="rect">
            <a:avLst/>
          </a:prstGeom>
        </p:spPr>
      </p:pic>
      <p:pic>
        <p:nvPicPr>
          <p:cNvPr id="8" name="Picture 7">
            <a:extLst>
              <a:ext uri="{FF2B5EF4-FFF2-40B4-BE49-F238E27FC236}">
                <a16:creationId xmlns:a16="http://schemas.microsoft.com/office/drawing/2014/main" id="{729E919A-12C4-4F27-9FE9-3C77F4FE970B}"/>
              </a:ext>
            </a:extLst>
          </p:cNvPr>
          <p:cNvPicPr>
            <a:picLocks noChangeAspect="1"/>
          </p:cNvPicPr>
          <p:nvPr/>
        </p:nvPicPr>
        <p:blipFill>
          <a:blip r:embed="rId3"/>
          <a:stretch>
            <a:fillRect/>
          </a:stretch>
        </p:blipFill>
        <p:spPr>
          <a:xfrm>
            <a:off x="2936409" y="1057028"/>
            <a:ext cx="4591050" cy="1952625"/>
          </a:xfrm>
          <a:prstGeom prst="rect">
            <a:avLst/>
          </a:prstGeom>
        </p:spPr>
      </p:pic>
      <p:sp>
        <p:nvSpPr>
          <p:cNvPr id="11" name="TextBox 10">
            <a:extLst>
              <a:ext uri="{FF2B5EF4-FFF2-40B4-BE49-F238E27FC236}">
                <a16:creationId xmlns:a16="http://schemas.microsoft.com/office/drawing/2014/main" id="{F8F1DC9B-6C0E-4841-B60F-0DDC6078D458}"/>
              </a:ext>
            </a:extLst>
          </p:cNvPr>
          <p:cNvSpPr txBox="1"/>
          <p:nvPr/>
        </p:nvSpPr>
        <p:spPr>
          <a:xfrm>
            <a:off x="7768206" y="981512"/>
            <a:ext cx="4152550"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I added an SGD and Perceptron model for fun, because they are easy to do in </a:t>
            </a:r>
            <a:r>
              <a:rPr lang="en-US" sz="1600" dirty="0" err="1"/>
              <a:t>SkLearn</a:t>
            </a:r>
            <a:r>
              <a:rPr lang="en-US" sz="1600" dirty="0"/>
              <a:t>.</a:t>
            </a:r>
          </a:p>
          <a:p>
            <a:pPr marL="285750" indent="-285750">
              <a:buFont typeface="Arial" panose="020B0604020202020204" pitchFamily="34" charset="0"/>
              <a:buChar char="•"/>
            </a:pPr>
            <a:r>
              <a:rPr lang="en-US" sz="1600" dirty="0"/>
              <a:t>Gamma Regression was chosen as the “best” model due to best OOS predictions and most appropriate methodology given the data.  Ridge is close but still produces negative predicted values.</a:t>
            </a:r>
          </a:p>
        </p:txBody>
      </p:sp>
    </p:spTree>
    <p:extLst>
      <p:ext uri="{BB962C8B-B14F-4D97-AF65-F5344CB8AC3E}">
        <p14:creationId xmlns:p14="http://schemas.microsoft.com/office/powerpoint/2010/main" val="350940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Where Are They Now??</a:t>
            </a:r>
          </a:p>
        </p:txBody>
      </p:sp>
      <p:pic>
        <p:nvPicPr>
          <p:cNvPr id="2" name="Picture 1">
            <a:extLst>
              <a:ext uri="{FF2B5EF4-FFF2-40B4-BE49-F238E27FC236}">
                <a16:creationId xmlns:a16="http://schemas.microsoft.com/office/drawing/2014/main" id="{3E8C5563-9310-4230-9B8A-6FA4ACB0BCD9}"/>
              </a:ext>
            </a:extLst>
          </p:cNvPr>
          <p:cNvPicPr>
            <a:picLocks noChangeAspect="1"/>
          </p:cNvPicPr>
          <p:nvPr/>
        </p:nvPicPr>
        <p:blipFill>
          <a:blip r:embed="rId2"/>
          <a:stretch>
            <a:fillRect/>
          </a:stretch>
        </p:blipFill>
        <p:spPr>
          <a:xfrm>
            <a:off x="2324100" y="848737"/>
            <a:ext cx="7543800" cy="2324100"/>
          </a:xfrm>
          <a:prstGeom prst="rect">
            <a:avLst/>
          </a:prstGeom>
        </p:spPr>
      </p:pic>
      <p:sp>
        <p:nvSpPr>
          <p:cNvPr id="5" name="TextBox 4">
            <a:extLst>
              <a:ext uri="{FF2B5EF4-FFF2-40B4-BE49-F238E27FC236}">
                <a16:creationId xmlns:a16="http://schemas.microsoft.com/office/drawing/2014/main" id="{83D96495-B1EC-4124-9BF6-F9B0F914365C}"/>
              </a:ext>
            </a:extLst>
          </p:cNvPr>
          <p:cNvSpPr txBox="1"/>
          <p:nvPr/>
        </p:nvSpPr>
        <p:spPr>
          <a:xfrm>
            <a:off x="327172" y="3330429"/>
            <a:ext cx="116858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Cespedes – was indeed overpaid. Signed a huge contract, injured multiple times, out of the MLB.</a:t>
            </a:r>
          </a:p>
          <a:p>
            <a:pPr marL="285750" indent="-285750">
              <a:buFont typeface="Arial" panose="020B0604020202020204" pitchFamily="34" charset="0"/>
              <a:buChar char="•"/>
            </a:pPr>
            <a:r>
              <a:rPr lang="en-US" dirty="0"/>
              <a:t>Pujols – was overpaid in 2019.  3</a:t>
            </a:r>
            <a:r>
              <a:rPr lang="en-US" baseline="30000" dirty="0"/>
              <a:t>rd</a:t>
            </a:r>
            <a:r>
              <a:rPr lang="en-US" dirty="0"/>
              <a:t> oldest player in the AL, batted .244 in 2019.</a:t>
            </a:r>
          </a:p>
          <a:p>
            <a:pPr marL="285750" indent="-285750">
              <a:buFont typeface="Arial" panose="020B0604020202020204" pitchFamily="34" charset="0"/>
              <a:buChar char="•"/>
            </a:pPr>
            <a:r>
              <a:rPr lang="en-US" dirty="0"/>
              <a:t>Heyward -  certainly overpaid in ‘16, batted .230 after signing big contract.</a:t>
            </a:r>
          </a:p>
          <a:p>
            <a:pPr marL="285750" indent="-285750">
              <a:buFont typeface="Arial" panose="020B0604020202020204" pitchFamily="34" charset="0"/>
              <a:buChar char="•"/>
            </a:pPr>
            <a:r>
              <a:rPr lang="en-US" dirty="0"/>
              <a:t>Ellsbury – “The 2016 season was another underwhelming one for Ellsbury offensively, as he hit .263/.330/.374 with 9 home runs and 20 stolen bases, the latter being his lowest in a healthy season” – wiki.</a:t>
            </a:r>
          </a:p>
          <a:p>
            <a:pPr marL="285750" indent="-285750">
              <a:buFont typeface="Arial" panose="020B0604020202020204" pitchFamily="34" charset="0"/>
              <a:buChar char="•"/>
            </a:pPr>
            <a:r>
              <a:rPr lang="en-US" dirty="0"/>
              <a:t>Upton – Hit .246 with 31 HRs in ‘16, was an all-star in ‘17.  Model missed this one.</a:t>
            </a:r>
          </a:p>
          <a:p>
            <a:pPr marL="285750" indent="-285750">
              <a:buFont typeface="Arial" panose="020B0604020202020204" pitchFamily="34" charset="0"/>
              <a:buChar char="•"/>
            </a:pPr>
            <a:r>
              <a:rPr lang="en-US" dirty="0"/>
              <a:t>Martinez – Best hitter in the AL in 2018 – big miss!</a:t>
            </a:r>
          </a:p>
          <a:p>
            <a:pPr marL="285750" indent="-285750">
              <a:buFont typeface="Arial" panose="020B0604020202020204" pitchFamily="34" charset="0"/>
              <a:buChar char="•"/>
            </a:pPr>
            <a:endParaRPr lang="en-US" dirty="0"/>
          </a:p>
          <a:p>
            <a:r>
              <a:rPr lang="en-US" dirty="0"/>
              <a:t>BUT – this model is intended to identify value “under the radar” – let’s see how we did on underpaid players.</a:t>
            </a:r>
          </a:p>
        </p:txBody>
      </p:sp>
    </p:spTree>
    <p:extLst>
      <p:ext uri="{BB962C8B-B14F-4D97-AF65-F5344CB8AC3E}">
        <p14:creationId xmlns:p14="http://schemas.microsoft.com/office/powerpoint/2010/main" val="3783654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p:txBody>
          <a:bodyPr/>
          <a:lstStyle/>
          <a:p>
            <a:r>
              <a:rPr lang="en-US" dirty="0"/>
              <a:t>Alex </a:t>
            </a:r>
            <a:r>
              <a:rPr lang="en-US" dirty="0" err="1"/>
              <a:t>Martishius</a:t>
            </a:r>
            <a:endParaRPr lang="en-US" dirty="0"/>
          </a:p>
        </p:txBody>
      </p:sp>
      <p:sp>
        <p:nvSpPr>
          <p:cNvPr id="3" name="TextBox 2">
            <a:extLst>
              <a:ext uri="{FF2B5EF4-FFF2-40B4-BE49-F238E27FC236}">
                <a16:creationId xmlns:a16="http://schemas.microsoft.com/office/drawing/2014/main" id="{4DA06590-639D-4DF8-86D2-395907924016}"/>
              </a:ext>
            </a:extLst>
          </p:cNvPr>
          <p:cNvSpPr txBox="1"/>
          <p:nvPr/>
        </p:nvSpPr>
        <p:spPr>
          <a:xfrm>
            <a:off x="838899" y="2608976"/>
            <a:ext cx="8430936" cy="2862322"/>
          </a:xfrm>
          <a:prstGeom prst="rect">
            <a:avLst/>
          </a:prstGeom>
          <a:noFill/>
        </p:spPr>
        <p:txBody>
          <a:bodyPr wrap="square" rtlCol="0">
            <a:spAutoFit/>
          </a:bodyPr>
          <a:lstStyle/>
          <a:p>
            <a:r>
              <a:rPr lang="en-US" dirty="0"/>
              <a:t>Current Title: 	 Assistant Vice President and Quant Manager – Fifth Third Bank</a:t>
            </a:r>
          </a:p>
          <a:p>
            <a:r>
              <a:rPr lang="en-US" dirty="0"/>
              <a:t>Education:	MS Statistics, Miami University, May 2014</a:t>
            </a:r>
          </a:p>
          <a:p>
            <a:r>
              <a:rPr lang="en-US" dirty="0"/>
              <a:t>		BA Mathematics, Capital University, May 2012</a:t>
            </a:r>
          </a:p>
          <a:p>
            <a:r>
              <a:rPr lang="en-US" dirty="0"/>
              <a:t>Experience:	Fifth Third Bank, Cincinnati OH (6.34 </a:t>
            </a:r>
            <a:r>
              <a:rPr lang="en-US" dirty="0" err="1"/>
              <a:t>yrs</a:t>
            </a:r>
            <a:r>
              <a:rPr lang="en-US" dirty="0"/>
              <a:t>)</a:t>
            </a:r>
          </a:p>
          <a:p>
            <a:endParaRPr lang="en-US" dirty="0"/>
          </a:p>
          <a:p>
            <a:endParaRPr lang="en-US" dirty="0"/>
          </a:p>
          <a:p>
            <a:r>
              <a:rPr lang="en-US" dirty="0"/>
              <a:t>Alex lives in Anderson Township, a suburb on the east side of Cincinnati Ohio.  He is very fortunate to have a loving family which includes wife Janelle, daughter Winnie (4), son Wally (2), and another baby on the way!  He enjoys spending time outside and is an avid Disc Golfer.  He also enjoys playing and watching all sports.</a:t>
            </a:r>
          </a:p>
        </p:txBody>
      </p:sp>
      <p:pic>
        <p:nvPicPr>
          <p:cNvPr id="7" name="Picture 6">
            <a:extLst>
              <a:ext uri="{FF2B5EF4-FFF2-40B4-BE49-F238E27FC236}">
                <a16:creationId xmlns:a16="http://schemas.microsoft.com/office/drawing/2014/main" id="{0C425837-9BD9-4B23-B3D6-F6A7B2DDB3BF}"/>
              </a:ext>
            </a:extLst>
          </p:cNvPr>
          <p:cNvPicPr>
            <a:picLocks noChangeAspect="1"/>
          </p:cNvPicPr>
          <p:nvPr/>
        </p:nvPicPr>
        <p:blipFill>
          <a:blip r:embed="rId2"/>
          <a:stretch>
            <a:fillRect/>
          </a:stretch>
        </p:blipFill>
        <p:spPr>
          <a:xfrm>
            <a:off x="9409652" y="2407640"/>
            <a:ext cx="2723625" cy="2042719"/>
          </a:xfrm>
          <a:prstGeom prst="rect">
            <a:avLst/>
          </a:prstGeom>
        </p:spPr>
      </p:pic>
    </p:spTree>
    <p:extLst>
      <p:ext uri="{BB962C8B-B14F-4D97-AF65-F5344CB8AC3E}">
        <p14:creationId xmlns:p14="http://schemas.microsoft.com/office/powerpoint/2010/main" val="2394687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Where Are They Now??</a:t>
            </a:r>
          </a:p>
        </p:txBody>
      </p:sp>
      <p:pic>
        <p:nvPicPr>
          <p:cNvPr id="2" name="Picture 1">
            <a:extLst>
              <a:ext uri="{FF2B5EF4-FFF2-40B4-BE49-F238E27FC236}">
                <a16:creationId xmlns:a16="http://schemas.microsoft.com/office/drawing/2014/main" id="{3E8C5563-9310-4230-9B8A-6FA4ACB0BCD9}"/>
              </a:ext>
            </a:extLst>
          </p:cNvPr>
          <p:cNvPicPr>
            <a:picLocks noChangeAspect="1"/>
          </p:cNvPicPr>
          <p:nvPr/>
        </p:nvPicPr>
        <p:blipFill>
          <a:blip r:embed="rId2"/>
          <a:stretch>
            <a:fillRect/>
          </a:stretch>
        </p:blipFill>
        <p:spPr>
          <a:xfrm>
            <a:off x="2324100" y="848737"/>
            <a:ext cx="7543800" cy="2324100"/>
          </a:xfrm>
          <a:prstGeom prst="rect">
            <a:avLst/>
          </a:prstGeom>
        </p:spPr>
      </p:pic>
      <p:sp>
        <p:nvSpPr>
          <p:cNvPr id="5" name="TextBox 4">
            <a:extLst>
              <a:ext uri="{FF2B5EF4-FFF2-40B4-BE49-F238E27FC236}">
                <a16:creationId xmlns:a16="http://schemas.microsoft.com/office/drawing/2014/main" id="{83D96495-B1EC-4124-9BF6-F9B0F914365C}"/>
              </a:ext>
            </a:extLst>
          </p:cNvPr>
          <p:cNvSpPr txBox="1"/>
          <p:nvPr/>
        </p:nvSpPr>
        <p:spPr>
          <a:xfrm>
            <a:off x="327172" y="3330429"/>
            <a:ext cx="1168586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Goldschmidt – was an all-star in 3 consecutive years (15-17) and NL MVP runner-up.  Hit for the model.</a:t>
            </a:r>
          </a:p>
          <a:p>
            <a:pPr marL="285750" indent="-285750">
              <a:buFont typeface="Arial" panose="020B0604020202020204" pitchFamily="34" charset="0"/>
              <a:buChar char="•"/>
            </a:pPr>
            <a:r>
              <a:rPr lang="en-US" dirty="0"/>
              <a:t>Markakis – hit .285, 9 HR, 62 RBI in 2019.  Perfect “Moneyball” example – cheap veteran.</a:t>
            </a:r>
          </a:p>
          <a:p>
            <a:pPr marL="285750" indent="-285750">
              <a:buFont typeface="Arial" panose="020B0604020202020204" pitchFamily="34" charset="0"/>
              <a:buChar char="•"/>
            </a:pPr>
            <a:r>
              <a:rPr lang="en-US" dirty="0" err="1"/>
              <a:t>Votto</a:t>
            </a:r>
            <a:r>
              <a:rPr lang="en-US" dirty="0"/>
              <a:t> – was an all-star in 2018, led the NL in OBP.</a:t>
            </a:r>
          </a:p>
          <a:p>
            <a:pPr marL="285750" indent="-285750">
              <a:buFont typeface="Arial" panose="020B0604020202020204" pitchFamily="34" charset="0"/>
              <a:buChar char="•"/>
            </a:pPr>
            <a:r>
              <a:rPr lang="en-US" dirty="0"/>
              <a:t>Trout – the LeBron James of baseball.  Had already won 2 NL MVP awards by 2016.</a:t>
            </a:r>
          </a:p>
          <a:p>
            <a:pPr marL="285750" indent="-285750">
              <a:buFont typeface="Arial" panose="020B0604020202020204" pitchFamily="34" charset="0"/>
              <a:buChar char="•"/>
            </a:pPr>
            <a:r>
              <a:rPr lang="en-US" dirty="0"/>
              <a:t>Bautista – 7-year low in OPS in 2016, but above average.  Reasonable prediction of value.</a:t>
            </a:r>
          </a:p>
          <a:p>
            <a:pPr marL="285750" indent="-285750">
              <a:buFont typeface="Arial" panose="020B0604020202020204" pitchFamily="34" charset="0"/>
              <a:buChar char="•"/>
            </a:pPr>
            <a:r>
              <a:rPr lang="en-US" dirty="0"/>
              <a:t>Byrd – very underpaid in 2015. In 34 games, he hit .270 with 5 HR and 19 RBI.  PED suspension followed </a:t>
            </a:r>
            <a:r>
              <a:rPr lang="en-US" dirty="0">
                <a:sym typeface="Wingdings" panose="05000000000000000000" pitchFamily="2" charset="2"/>
              </a:rPr>
              <a:t></a:t>
            </a:r>
          </a:p>
          <a:p>
            <a:pPr marL="285750" indent="-285750">
              <a:buFont typeface="Arial" panose="020B0604020202020204" pitchFamily="34" charset="0"/>
              <a:buChar char="•"/>
            </a:pPr>
            <a:r>
              <a:rPr lang="en-US" dirty="0">
                <a:sym typeface="Wingdings" panose="05000000000000000000" pitchFamily="2" charset="2"/>
              </a:rPr>
              <a:t>Rollins – career low AVG in 2015, then benched.  Model missed this one.</a:t>
            </a:r>
          </a:p>
          <a:p>
            <a:pPr marL="285750" indent="-285750">
              <a:buFont typeface="Arial" panose="020B0604020202020204" pitchFamily="34" charset="0"/>
              <a:buChar char="•"/>
            </a:pPr>
            <a:r>
              <a:rPr lang="en-US" dirty="0">
                <a:sym typeface="Wingdings" panose="05000000000000000000" pitchFamily="2" charset="2"/>
              </a:rPr>
              <a:t>Granderson – Marlins took a shot but he hit career low .183.  Maybe their model identified him??</a:t>
            </a:r>
          </a:p>
          <a:p>
            <a:pPr marL="285750" indent="-285750">
              <a:buFont typeface="Arial" panose="020B0604020202020204" pitchFamily="34" charset="0"/>
              <a:buChar char="•"/>
            </a:pPr>
            <a:r>
              <a:rPr lang="en-US" dirty="0">
                <a:sym typeface="Wingdings" panose="05000000000000000000" pitchFamily="2" charset="2"/>
              </a:rPr>
              <a:t>Carpenter – was an all-star in 2016, led the NL in first-half OPS (over 1.00).</a:t>
            </a:r>
          </a:p>
          <a:p>
            <a:pPr marL="285750" indent="-285750">
              <a:buFont typeface="Arial" panose="020B0604020202020204" pitchFamily="34" charset="0"/>
              <a:buChar char="•"/>
            </a:pPr>
            <a:r>
              <a:rPr lang="en-US" dirty="0">
                <a:sym typeface="Wingdings" panose="05000000000000000000" pitchFamily="2" charset="2"/>
              </a:rPr>
              <a:t>Lind – </a:t>
            </a:r>
            <a:r>
              <a:rPr lang="en-US" dirty="0" err="1">
                <a:sym typeface="Wingdings" panose="05000000000000000000" pitchFamily="2" charset="2"/>
              </a:rPr>
              <a:t>Nats</a:t>
            </a:r>
            <a:r>
              <a:rPr lang="en-US" dirty="0">
                <a:sym typeface="Wingdings" panose="05000000000000000000" pitchFamily="2" charset="2"/>
              </a:rPr>
              <a:t> took a shot with a 1-year deal. Lind batted .303 with 14 home runs and 59 RBIs while appearing in 116 games.  Classic </a:t>
            </a:r>
            <a:r>
              <a:rPr lang="en-US" dirty="0" err="1">
                <a:sym typeface="Wingdings" panose="05000000000000000000" pitchFamily="2" charset="2"/>
              </a:rPr>
              <a:t>moneyball</a:t>
            </a:r>
            <a:r>
              <a:rPr lang="en-US" dirty="0">
                <a:sym typeface="Wingdings" panose="05000000000000000000" pitchFamily="2" charset="2"/>
              </a:rPr>
              <a:t> veteran.</a:t>
            </a:r>
            <a:endParaRPr lang="en-US" dirty="0"/>
          </a:p>
          <a:p>
            <a:endParaRPr lang="en-US" dirty="0"/>
          </a:p>
        </p:txBody>
      </p:sp>
    </p:spTree>
    <p:extLst>
      <p:ext uri="{BB962C8B-B14F-4D97-AF65-F5344CB8AC3E}">
        <p14:creationId xmlns:p14="http://schemas.microsoft.com/office/powerpoint/2010/main" val="101165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What Went Well?  What Didn’t?</a:t>
            </a:r>
          </a:p>
        </p:txBody>
      </p:sp>
      <p:sp>
        <p:nvSpPr>
          <p:cNvPr id="2" name="TextBox 1">
            <a:extLst>
              <a:ext uri="{FF2B5EF4-FFF2-40B4-BE49-F238E27FC236}">
                <a16:creationId xmlns:a16="http://schemas.microsoft.com/office/drawing/2014/main" id="{D00DBCB3-8CF5-4FA1-916C-B4F120098B42}"/>
              </a:ext>
            </a:extLst>
          </p:cNvPr>
          <p:cNvSpPr txBox="1"/>
          <p:nvPr/>
        </p:nvSpPr>
        <p:spPr>
          <a:xfrm>
            <a:off x="1308682" y="1426128"/>
            <a:ext cx="8472881"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B050"/>
                </a:solidFill>
              </a:rPr>
              <a:t>Model appears to successfully identify undervalued players, which is pretty cool.</a:t>
            </a:r>
          </a:p>
          <a:p>
            <a:pPr marL="285750" indent="-285750">
              <a:buFont typeface="Arial" panose="020B0604020202020204" pitchFamily="34" charset="0"/>
              <a:buChar char="•"/>
            </a:pPr>
            <a:r>
              <a:rPr lang="en-US" b="1" dirty="0">
                <a:solidFill>
                  <a:srgbClr val="00B050"/>
                </a:solidFill>
              </a:rPr>
              <a:t>The fit and prediction quality are pretty good considering the development set has less than 1,000 rows.</a:t>
            </a:r>
          </a:p>
          <a:p>
            <a:pPr marL="285750" indent="-285750">
              <a:buFont typeface="Arial" panose="020B0604020202020204" pitchFamily="34" charset="0"/>
              <a:buChar char="•"/>
            </a:pPr>
            <a:r>
              <a:rPr lang="en-US" b="1" dirty="0">
                <a:solidFill>
                  <a:srgbClr val="FF0000"/>
                </a:solidFill>
              </a:rPr>
              <a:t>With that being said, I would love to construct a larger dataset.  Would probably take some simple web scraping code.</a:t>
            </a:r>
          </a:p>
          <a:p>
            <a:pPr marL="285750" indent="-285750">
              <a:buFont typeface="Arial" panose="020B0604020202020204" pitchFamily="34" charset="0"/>
              <a:buChar char="•"/>
            </a:pPr>
            <a:r>
              <a:rPr lang="en-US" b="1" dirty="0">
                <a:solidFill>
                  <a:srgbClr val="FF0000"/>
                </a:solidFill>
              </a:rPr>
              <a:t>Gamma regression works fairly well, but there are clearly nonlinear relationships that I’ve missed.  A  nonlinear regression or neural network would predict much more accurately.  At the very least I could apply Weight of Evidence transformation to inputs.</a:t>
            </a:r>
          </a:p>
          <a:p>
            <a:pPr marL="285750" indent="-285750">
              <a:buFont typeface="Arial" panose="020B0604020202020204" pitchFamily="34" charset="0"/>
              <a:buChar char="•"/>
            </a:pPr>
            <a:r>
              <a:rPr lang="en-US" b="1" dirty="0">
                <a:solidFill>
                  <a:srgbClr val="FF0000"/>
                </a:solidFill>
              </a:rPr>
              <a:t>Many features were spoiled right away due to extreme collinearity.  Could find more diverse advanced statistics from multiple websites or add interaction terms.</a:t>
            </a:r>
          </a:p>
          <a:p>
            <a:pPr marL="285750" indent="-285750">
              <a:buFont typeface="Arial" panose="020B0604020202020204" pitchFamily="34" charset="0"/>
              <a:buChar char="•"/>
            </a:pPr>
            <a:r>
              <a:rPr lang="en-US" b="1" dirty="0">
                <a:solidFill>
                  <a:srgbClr val="00B050"/>
                </a:solidFill>
              </a:rPr>
              <a:t>Overall I’m satisfied with this project, and it was a blast to put it together.</a:t>
            </a:r>
          </a:p>
        </p:txBody>
      </p:sp>
    </p:spTree>
    <p:extLst>
      <p:ext uri="{BB962C8B-B14F-4D97-AF65-F5344CB8AC3E}">
        <p14:creationId xmlns:p14="http://schemas.microsoft.com/office/powerpoint/2010/main" val="149606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3200" dirty="0"/>
              <a:t>Questions &amp; Contact Info</a:t>
            </a:r>
          </a:p>
        </p:txBody>
      </p:sp>
      <p:sp>
        <p:nvSpPr>
          <p:cNvPr id="2" name="TextBox 1">
            <a:extLst>
              <a:ext uri="{FF2B5EF4-FFF2-40B4-BE49-F238E27FC236}">
                <a16:creationId xmlns:a16="http://schemas.microsoft.com/office/drawing/2014/main" id="{9733E36F-87FE-4D66-BFE3-0C2D2BBE1BEA}"/>
              </a:ext>
            </a:extLst>
          </p:cNvPr>
          <p:cNvSpPr txBox="1"/>
          <p:nvPr/>
        </p:nvSpPr>
        <p:spPr>
          <a:xfrm>
            <a:off x="1308682" y="1426128"/>
            <a:ext cx="8472881"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Thank you for this opportunity!  </a:t>
            </a:r>
            <a:r>
              <a:rPr lang="en-US" dirty="0"/>
              <a:t>Please feel free to contact me: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hlinkClick r:id="rId2"/>
              </a:rPr>
              <a:t>alexmartishius@gmail.com</a:t>
            </a:r>
            <a:endParaRPr lang="en-US" b="1" dirty="0"/>
          </a:p>
          <a:p>
            <a:endParaRPr lang="en-US" b="1" dirty="0"/>
          </a:p>
        </p:txBody>
      </p:sp>
    </p:spTree>
    <p:extLst>
      <p:ext uri="{BB962C8B-B14F-4D97-AF65-F5344CB8AC3E}">
        <p14:creationId xmlns:p14="http://schemas.microsoft.com/office/powerpoint/2010/main" val="1939592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p:txBody>
          <a:bodyPr/>
          <a:lstStyle/>
          <a:p>
            <a:r>
              <a:rPr lang="en-US" dirty="0"/>
              <a:t>Today’s Agenda</a:t>
            </a:r>
          </a:p>
        </p:txBody>
      </p:sp>
      <p:sp>
        <p:nvSpPr>
          <p:cNvPr id="3" name="TextBox 2">
            <a:extLst>
              <a:ext uri="{FF2B5EF4-FFF2-40B4-BE49-F238E27FC236}">
                <a16:creationId xmlns:a16="http://schemas.microsoft.com/office/drawing/2014/main" id="{4DA06590-639D-4DF8-86D2-395907924016}"/>
              </a:ext>
            </a:extLst>
          </p:cNvPr>
          <p:cNvSpPr txBox="1"/>
          <p:nvPr/>
        </p:nvSpPr>
        <p:spPr>
          <a:xfrm>
            <a:off x="838899" y="2608976"/>
            <a:ext cx="8430936" cy="2308324"/>
          </a:xfrm>
          <a:prstGeom prst="rect">
            <a:avLst/>
          </a:prstGeom>
          <a:noFill/>
        </p:spPr>
        <p:txBody>
          <a:bodyPr wrap="square" rtlCol="0">
            <a:spAutoFit/>
          </a:bodyPr>
          <a:lstStyle/>
          <a:p>
            <a:pPr marL="400050" indent="-400050">
              <a:buAutoNum type="romanUcPeriod"/>
            </a:pPr>
            <a:r>
              <a:rPr lang="en-US" dirty="0"/>
              <a:t>Intro to Baseball</a:t>
            </a:r>
          </a:p>
          <a:p>
            <a:pPr marL="400050" indent="-400050">
              <a:buAutoNum type="romanUcPeriod"/>
            </a:pPr>
            <a:r>
              <a:rPr lang="en-US" dirty="0"/>
              <a:t>What is “Moneyball”?</a:t>
            </a:r>
          </a:p>
          <a:p>
            <a:pPr marL="400050" indent="-400050">
              <a:buAutoNum type="romanUcPeriod"/>
            </a:pPr>
            <a:r>
              <a:rPr lang="en-US" dirty="0"/>
              <a:t>The Data</a:t>
            </a:r>
          </a:p>
          <a:p>
            <a:pPr marL="400050" indent="-400050">
              <a:buAutoNum type="romanUcPeriod"/>
            </a:pPr>
            <a:r>
              <a:rPr lang="en-US" dirty="0"/>
              <a:t>The Models</a:t>
            </a:r>
          </a:p>
          <a:p>
            <a:pPr marL="400050" indent="-400050">
              <a:buAutoNum type="romanUcPeriod"/>
            </a:pPr>
            <a:r>
              <a:rPr lang="en-US" dirty="0"/>
              <a:t>The Results</a:t>
            </a:r>
          </a:p>
          <a:p>
            <a:pPr marL="400050" indent="-400050">
              <a:buAutoNum type="romanUcPeriod"/>
            </a:pPr>
            <a:r>
              <a:rPr lang="en-US" dirty="0"/>
              <a:t>What was Good?  What was Bad?  What’s Left to Do?</a:t>
            </a:r>
          </a:p>
          <a:p>
            <a:pPr marL="400050" indent="-400050">
              <a:buAutoNum type="romanUcPeriod"/>
            </a:pPr>
            <a:r>
              <a:rPr lang="en-US" dirty="0"/>
              <a:t>Questions / Comments</a:t>
            </a:r>
          </a:p>
          <a:p>
            <a:pPr marL="400050" indent="-400050">
              <a:buAutoNum type="romanUcPeriod"/>
            </a:pPr>
            <a:endParaRPr lang="en-US" dirty="0"/>
          </a:p>
        </p:txBody>
      </p:sp>
    </p:spTree>
    <p:extLst>
      <p:ext uri="{BB962C8B-B14F-4D97-AF65-F5344CB8AC3E}">
        <p14:creationId xmlns:p14="http://schemas.microsoft.com/office/powerpoint/2010/main" val="3497583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p:txBody>
          <a:bodyPr/>
          <a:lstStyle/>
          <a:p>
            <a:r>
              <a:rPr lang="en-US" dirty="0"/>
              <a:t>Intro to Baseball</a:t>
            </a:r>
          </a:p>
        </p:txBody>
      </p:sp>
      <p:sp>
        <p:nvSpPr>
          <p:cNvPr id="3" name="TextBox 2">
            <a:extLst>
              <a:ext uri="{FF2B5EF4-FFF2-40B4-BE49-F238E27FC236}">
                <a16:creationId xmlns:a16="http://schemas.microsoft.com/office/drawing/2014/main" id="{4DA06590-639D-4DF8-86D2-395907924016}"/>
              </a:ext>
            </a:extLst>
          </p:cNvPr>
          <p:cNvSpPr txBox="1"/>
          <p:nvPr/>
        </p:nvSpPr>
        <p:spPr>
          <a:xfrm>
            <a:off x="578840" y="1946246"/>
            <a:ext cx="708814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Baseball is a popular American sport where teams of 9 try to score “runs” by traveling the perimeter of a diamond-shaped field with 4 bases.</a:t>
            </a:r>
          </a:p>
          <a:p>
            <a:pPr marL="285750" indent="-285750">
              <a:buFont typeface="Arial" panose="020B0604020202020204" pitchFamily="34" charset="0"/>
              <a:buChar char="•"/>
            </a:pPr>
            <a:r>
              <a:rPr lang="en-US" dirty="0"/>
              <a:t>The offense lines up in a sequence of 9 hitters, to be pitched to one at a time by the defense’s pitcher (#1).  The pitcher tries to throw strikes past the hitter, while the hitter tries to hit the ball away from the defenders.  If the pitcher gets 3 strikes past the hitter, he’s out.  If the hitter gets the ball past the defenders, he’s got to travel the bases in order before the defenders bring the ball back in or else he’s out.  3 outs and the teams switch roles.  If a runner makes it all the way around the perimeter back to home plate, he scores a run.  Whoever has more runs after 9 innings (1 set of O&amp;D for each team) wins the game.</a:t>
            </a:r>
          </a:p>
          <a:p>
            <a:pPr marL="285750" indent="-285750">
              <a:buFont typeface="Arial" panose="020B0604020202020204" pitchFamily="34" charset="0"/>
              <a:buChar char="•"/>
            </a:pPr>
            <a:r>
              <a:rPr lang="en-US" dirty="0"/>
              <a:t>There is a lot of advanced strategy required to win the game.  </a:t>
            </a:r>
            <a:r>
              <a:rPr lang="en-US" b="1" dirty="0"/>
              <a:t>If you have questions about baseball strategy, please ask!</a:t>
            </a:r>
          </a:p>
          <a:p>
            <a:pPr marL="285750" indent="-285750">
              <a:buFont typeface="Arial" panose="020B0604020202020204" pitchFamily="34" charset="0"/>
              <a:buChar char="•"/>
            </a:pPr>
            <a:endParaRPr lang="en-US" dirty="0"/>
          </a:p>
          <a:p>
            <a:pPr marL="400050" indent="-400050">
              <a:buAutoNum type="romanUcPeriod"/>
            </a:pPr>
            <a:endParaRPr lang="en-US" dirty="0"/>
          </a:p>
        </p:txBody>
      </p:sp>
      <p:pic>
        <p:nvPicPr>
          <p:cNvPr id="5" name="Picture 4">
            <a:extLst>
              <a:ext uri="{FF2B5EF4-FFF2-40B4-BE49-F238E27FC236}">
                <a16:creationId xmlns:a16="http://schemas.microsoft.com/office/drawing/2014/main" id="{5D7C54EF-452D-47CA-A29B-0E90AA0DEC22}"/>
              </a:ext>
            </a:extLst>
          </p:cNvPr>
          <p:cNvPicPr>
            <a:picLocks noChangeAspect="1"/>
          </p:cNvPicPr>
          <p:nvPr/>
        </p:nvPicPr>
        <p:blipFill>
          <a:blip r:embed="rId2"/>
          <a:stretch>
            <a:fillRect/>
          </a:stretch>
        </p:blipFill>
        <p:spPr>
          <a:xfrm>
            <a:off x="7666982" y="2582239"/>
            <a:ext cx="4525018" cy="3529327"/>
          </a:xfrm>
          <a:prstGeom prst="rect">
            <a:avLst/>
          </a:prstGeom>
        </p:spPr>
      </p:pic>
    </p:spTree>
    <p:extLst>
      <p:ext uri="{BB962C8B-B14F-4D97-AF65-F5344CB8AC3E}">
        <p14:creationId xmlns:p14="http://schemas.microsoft.com/office/powerpoint/2010/main" val="74878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p:txBody>
          <a:bodyPr/>
          <a:lstStyle/>
          <a:p>
            <a:r>
              <a:rPr lang="en-US" dirty="0"/>
              <a:t>Major League Baseball</a:t>
            </a:r>
          </a:p>
        </p:txBody>
      </p:sp>
      <p:sp>
        <p:nvSpPr>
          <p:cNvPr id="3" name="TextBox 2">
            <a:extLst>
              <a:ext uri="{FF2B5EF4-FFF2-40B4-BE49-F238E27FC236}">
                <a16:creationId xmlns:a16="http://schemas.microsoft.com/office/drawing/2014/main" id="{4DA06590-639D-4DF8-86D2-395907924016}"/>
              </a:ext>
            </a:extLst>
          </p:cNvPr>
          <p:cNvSpPr txBox="1"/>
          <p:nvPr/>
        </p:nvSpPr>
        <p:spPr>
          <a:xfrm>
            <a:off x="578840" y="1946246"/>
            <a:ext cx="708814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30 Professional Baseball Teams around the U.S. playing 162 baseball games per season, starting in April and ending in October.  The teams are split into “leagues” (2) and “divisions” (6) regionally, with each team trying to win their division.  National League and American League have West, Central, and East divisions.</a:t>
            </a:r>
          </a:p>
          <a:p>
            <a:pPr marL="285750" indent="-285750">
              <a:buFont typeface="Arial" panose="020B0604020202020204" pitchFamily="34" charset="0"/>
              <a:buChar char="•"/>
            </a:pPr>
            <a:r>
              <a:rPr lang="en-US" dirty="0"/>
              <a:t>At the end of the </a:t>
            </a:r>
            <a:r>
              <a:rPr lang="en-US"/>
              <a:t>season, </a:t>
            </a:r>
            <a:r>
              <a:rPr lang="en-US" dirty="0"/>
              <a:t>10 teams make the playoffs for a chance to win the World Series.</a:t>
            </a:r>
          </a:p>
          <a:p>
            <a:pPr marL="285750" indent="-285750">
              <a:buFont typeface="Arial" panose="020B0604020202020204" pitchFamily="34" charset="0"/>
              <a:buChar char="•"/>
            </a:pPr>
            <a:r>
              <a:rPr lang="en-US" b="1" dirty="0"/>
              <a:t>Playoff Ticket Revenue can reach the tens of millions</a:t>
            </a:r>
            <a:r>
              <a:rPr lang="en-US" dirty="0"/>
              <a:t> for teams who make the playoffs, as can TV Revenue.</a:t>
            </a:r>
            <a:endParaRPr lang="en-US" b="1" dirty="0"/>
          </a:p>
          <a:p>
            <a:pPr marL="285750" indent="-285750">
              <a:buFont typeface="Arial" panose="020B0604020202020204" pitchFamily="34" charset="0"/>
              <a:buChar char="•"/>
            </a:pPr>
            <a:endParaRPr lang="en-US" dirty="0"/>
          </a:p>
          <a:p>
            <a:pPr marL="400050" indent="-400050">
              <a:buAutoNum type="romanUcPeriod"/>
            </a:pPr>
            <a:endParaRPr lang="en-US" dirty="0"/>
          </a:p>
        </p:txBody>
      </p:sp>
      <p:pic>
        <p:nvPicPr>
          <p:cNvPr id="6" name="Picture 5">
            <a:extLst>
              <a:ext uri="{FF2B5EF4-FFF2-40B4-BE49-F238E27FC236}">
                <a16:creationId xmlns:a16="http://schemas.microsoft.com/office/drawing/2014/main" id="{5D571AB0-4813-4953-95EF-C17DE9BA8160}"/>
              </a:ext>
            </a:extLst>
          </p:cNvPr>
          <p:cNvPicPr>
            <a:picLocks noChangeAspect="1"/>
          </p:cNvPicPr>
          <p:nvPr/>
        </p:nvPicPr>
        <p:blipFill>
          <a:blip r:embed="rId2"/>
          <a:stretch>
            <a:fillRect/>
          </a:stretch>
        </p:blipFill>
        <p:spPr>
          <a:xfrm>
            <a:off x="8247641" y="2353112"/>
            <a:ext cx="3822793" cy="2151775"/>
          </a:xfrm>
          <a:prstGeom prst="rect">
            <a:avLst/>
          </a:prstGeom>
        </p:spPr>
      </p:pic>
    </p:spTree>
    <p:extLst>
      <p:ext uri="{BB962C8B-B14F-4D97-AF65-F5344CB8AC3E}">
        <p14:creationId xmlns:p14="http://schemas.microsoft.com/office/powerpoint/2010/main" val="348662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p:txBody>
          <a:bodyPr/>
          <a:lstStyle/>
          <a:p>
            <a:r>
              <a:rPr lang="en-US" dirty="0"/>
              <a:t>What is “Moneyball”?</a:t>
            </a:r>
          </a:p>
        </p:txBody>
      </p:sp>
      <p:sp>
        <p:nvSpPr>
          <p:cNvPr id="3" name="TextBox 2">
            <a:extLst>
              <a:ext uri="{FF2B5EF4-FFF2-40B4-BE49-F238E27FC236}">
                <a16:creationId xmlns:a16="http://schemas.microsoft.com/office/drawing/2014/main" id="{4DA06590-639D-4DF8-86D2-395907924016}"/>
              </a:ext>
            </a:extLst>
          </p:cNvPr>
          <p:cNvSpPr txBox="1"/>
          <p:nvPr/>
        </p:nvSpPr>
        <p:spPr>
          <a:xfrm>
            <a:off x="578840" y="1946246"/>
            <a:ext cx="708814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“Moneyball” refers to strategies undertaken by team managers designed to sign cheap players who provide more value than what their salary would imply.</a:t>
            </a:r>
          </a:p>
          <a:p>
            <a:pPr marL="285750" indent="-285750">
              <a:buFont typeface="Arial" panose="020B0604020202020204" pitchFamily="34" charset="0"/>
              <a:buChar char="•"/>
            </a:pPr>
            <a:r>
              <a:rPr lang="en-US" b="1" dirty="0"/>
              <a:t>Why do we need Moneyball?  </a:t>
            </a:r>
            <a:r>
              <a:rPr lang="en-US" dirty="0"/>
              <a:t>Because there is no salary cap in the MLB, small-market teams must squeeze performance out of cheap players, or else they will have no chance to compete against big-market teams.</a:t>
            </a:r>
          </a:p>
          <a:p>
            <a:pPr marL="285750" indent="-285750">
              <a:buFont typeface="Arial" panose="020B0604020202020204" pitchFamily="34" charset="0"/>
              <a:buChar char="•"/>
            </a:pPr>
            <a:r>
              <a:rPr lang="en-US" dirty="0"/>
              <a:t>The term was coined by Michael Lewis in 2003 when he wrote the book on the subject.  Within he describes the birth of advanced analytics in baseball.  Billy Beane and Paul </a:t>
            </a:r>
            <a:r>
              <a:rPr lang="en-US" dirty="0" err="1"/>
              <a:t>DePodesta</a:t>
            </a:r>
            <a:r>
              <a:rPr lang="en-US" dirty="0"/>
              <a:t> of the Oakland As built regression models and determined that OBP and SLG were more indicative of value than the universal RBI and AVG.</a:t>
            </a:r>
          </a:p>
          <a:p>
            <a:pPr marL="285750" indent="-285750">
              <a:buFont typeface="Arial" panose="020B0604020202020204" pitchFamily="34" charset="0"/>
              <a:buChar char="•"/>
            </a:pPr>
            <a:r>
              <a:rPr lang="en-US" dirty="0"/>
              <a:t>Since the release of the book, advanced analytics has exploded in the MLB.  </a:t>
            </a:r>
            <a:r>
              <a:rPr lang="en-US" b="1" dirty="0"/>
              <a:t>In this project I attempted to again identify underpaid players based on a variety of advanced metrics.</a:t>
            </a:r>
          </a:p>
          <a:p>
            <a:pPr marL="285750" indent="-285750">
              <a:buFont typeface="Arial" panose="020B0604020202020204" pitchFamily="34" charset="0"/>
              <a:buChar char="•"/>
            </a:pPr>
            <a:endParaRPr lang="en-US" dirty="0"/>
          </a:p>
          <a:p>
            <a:pPr marL="400050" indent="-400050">
              <a:buAutoNum type="romanUcPeriod"/>
            </a:pPr>
            <a:endParaRPr lang="en-US" dirty="0"/>
          </a:p>
        </p:txBody>
      </p:sp>
      <p:pic>
        <p:nvPicPr>
          <p:cNvPr id="6" name="Picture 5">
            <a:extLst>
              <a:ext uri="{FF2B5EF4-FFF2-40B4-BE49-F238E27FC236}">
                <a16:creationId xmlns:a16="http://schemas.microsoft.com/office/drawing/2014/main" id="{E9F93420-566B-4610-9BB4-06507843CF27}"/>
              </a:ext>
            </a:extLst>
          </p:cNvPr>
          <p:cNvPicPr>
            <a:picLocks noChangeAspect="1"/>
          </p:cNvPicPr>
          <p:nvPr/>
        </p:nvPicPr>
        <p:blipFill>
          <a:blip r:embed="rId2"/>
          <a:stretch>
            <a:fillRect/>
          </a:stretch>
        </p:blipFill>
        <p:spPr>
          <a:xfrm>
            <a:off x="8387383" y="1946246"/>
            <a:ext cx="2768297" cy="4227945"/>
          </a:xfrm>
          <a:prstGeom prst="rect">
            <a:avLst/>
          </a:prstGeom>
        </p:spPr>
      </p:pic>
    </p:spTree>
    <p:extLst>
      <p:ext uri="{BB962C8B-B14F-4D97-AF65-F5344CB8AC3E}">
        <p14:creationId xmlns:p14="http://schemas.microsoft.com/office/powerpoint/2010/main" val="2949004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DC6EA-5FC4-45C8-B379-A075A428D7EF}"/>
              </a:ext>
            </a:extLst>
          </p:cNvPr>
          <p:cNvPicPr>
            <a:picLocks noChangeAspect="1"/>
          </p:cNvPicPr>
          <p:nvPr/>
        </p:nvPicPr>
        <p:blipFill>
          <a:blip r:embed="rId2"/>
          <a:stretch>
            <a:fillRect/>
          </a:stretch>
        </p:blipFill>
        <p:spPr>
          <a:xfrm>
            <a:off x="2150782" y="0"/>
            <a:ext cx="2519019" cy="6384022"/>
          </a:xfrm>
          <a:prstGeom prst="rect">
            <a:avLst/>
          </a:prstGeom>
        </p:spPr>
      </p:pic>
      <p:pic>
        <p:nvPicPr>
          <p:cNvPr id="5" name="Picture 4">
            <a:extLst>
              <a:ext uri="{FF2B5EF4-FFF2-40B4-BE49-F238E27FC236}">
                <a16:creationId xmlns:a16="http://schemas.microsoft.com/office/drawing/2014/main" id="{61E40E96-9B24-4271-8DB9-719F3FEF5F4D}"/>
              </a:ext>
            </a:extLst>
          </p:cNvPr>
          <p:cNvPicPr>
            <a:picLocks noChangeAspect="1"/>
          </p:cNvPicPr>
          <p:nvPr/>
        </p:nvPicPr>
        <p:blipFill>
          <a:blip r:embed="rId3"/>
          <a:stretch>
            <a:fillRect/>
          </a:stretch>
        </p:blipFill>
        <p:spPr>
          <a:xfrm>
            <a:off x="7146242" y="0"/>
            <a:ext cx="3527904" cy="6274965"/>
          </a:xfrm>
          <a:prstGeom prst="rect">
            <a:avLst/>
          </a:prstGeom>
        </p:spPr>
      </p:pic>
      <p:sp>
        <p:nvSpPr>
          <p:cNvPr id="6" name="TextBox 5">
            <a:extLst>
              <a:ext uri="{FF2B5EF4-FFF2-40B4-BE49-F238E27FC236}">
                <a16:creationId xmlns:a16="http://schemas.microsoft.com/office/drawing/2014/main" id="{22185315-68A1-42C3-8D5D-3B95127987A0}"/>
              </a:ext>
            </a:extLst>
          </p:cNvPr>
          <p:cNvSpPr txBox="1"/>
          <p:nvPr/>
        </p:nvSpPr>
        <p:spPr>
          <a:xfrm>
            <a:off x="293615" y="209725"/>
            <a:ext cx="1635853" cy="646331"/>
          </a:xfrm>
          <a:prstGeom prst="rect">
            <a:avLst/>
          </a:prstGeom>
          <a:noFill/>
        </p:spPr>
        <p:txBody>
          <a:bodyPr wrap="square" rtlCol="0">
            <a:spAutoFit/>
          </a:bodyPr>
          <a:lstStyle/>
          <a:p>
            <a:r>
              <a:rPr lang="en-US" b="1" dirty="0"/>
              <a:t>2020 Team Payrolls </a:t>
            </a:r>
            <a:r>
              <a:rPr lang="en-US" b="1" dirty="0">
                <a:sym typeface="Wingdings" panose="05000000000000000000" pitchFamily="2" charset="2"/>
              </a:rPr>
              <a:t></a:t>
            </a:r>
            <a:endParaRPr lang="en-US" b="1" dirty="0"/>
          </a:p>
        </p:txBody>
      </p:sp>
      <p:sp>
        <p:nvSpPr>
          <p:cNvPr id="7" name="Rectangle 6">
            <a:extLst>
              <a:ext uri="{FF2B5EF4-FFF2-40B4-BE49-F238E27FC236}">
                <a16:creationId xmlns:a16="http://schemas.microsoft.com/office/drawing/2014/main" id="{1EF1EB7E-603C-47A3-A9C4-645B1BB32498}"/>
              </a:ext>
            </a:extLst>
          </p:cNvPr>
          <p:cNvSpPr/>
          <p:nvPr/>
        </p:nvSpPr>
        <p:spPr>
          <a:xfrm>
            <a:off x="2150782" y="209725"/>
            <a:ext cx="2519019" cy="2642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C17241-F554-479D-8422-3DBE9998AF8D}"/>
              </a:ext>
            </a:extLst>
          </p:cNvPr>
          <p:cNvSpPr/>
          <p:nvPr/>
        </p:nvSpPr>
        <p:spPr>
          <a:xfrm>
            <a:off x="2051512" y="2484542"/>
            <a:ext cx="2519019" cy="2642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17D591-F563-4760-9FE5-8826429B60B1}"/>
              </a:ext>
            </a:extLst>
          </p:cNvPr>
          <p:cNvSpPr/>
          <p:nvPr/>
        </p:nvSpPr>
        <p:spPr>
          <a:xfrm>
            <a:off x="2143791" y="622184"/>
            <a:ext cx="2519019" cy="2642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C5C235-EAAF-4404-8160-C53BC0DAEE0E}"/>
              </a:ext>
            </a:extLst>
          </p:cNvPr>
          <p:cNvSpPr/>
          <p:nvPr/>
        </p:nvSpPr>
        <p:spPr>
          <a:xfrm>
            <a:off x="2052910" y="5665371"/>
            <a:ext cx="2519019" cy="26425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798FE35-A368-4DCC-9C46-6EEA97C197BC}"/>
              </a:ext>
            </a:extLst>
          </p:cNvPr>
          <p:cNvSpPr txBox="1"/>
          <p:nvPr/>
        </p:nvSpPr>
        <p:spPr>
          <a:xfrm>
            <a:off x="4594502" y="569644"/>
            <a:ext cx="2239860" cy="369332"/>
          </a:xfrm>
          <a:prstGeom prst="rect">
            <a:avLst/>
          </a:prstGeom>
          <a:noFill/>
        </p:spPr>
        <p:txBody>
          <a:bodyPr wrap="square" rtlCol="0">
            <a:spAutoFit/>
          </a:bodyPr>
          <a:lstStyle/>
          <a:p>
            <a:r>
              <a:rPr lang="en-US" sz="1200" dirty="0"/>
              <a:t>*Made ALCS</a:t>
            </a:r>
            <a:r>
              <a:rPr lang="en-US" dirty="0"/>
              <a:t> </a:t>
            </a:r>
          </a:p>
        </p:txBody>
      </p:sp>
      <p:sp>
        <p:nvSpPr>
          <p:cNvPr id="16" name="TextBox 15">
            <a:extLst>
              <a:ext uri="{FF2B5EF4-FFF2-40B4-BE49-F238E27FC236}">
                <a16:creationId xmlns:a16="http://schemas.microsoft.com/office/drawing/2014/main" id="{96DAC99A-CF4F-486B-BBC2-B15B8EC68AA7}"/>
              </a:ext>
            </a:extLst>
          </p:cNvPr>
          <p:cNvSpPr txBox="1"/>
          <p:nvPr/>
        </p:nvSpPr>
        <p:spPr>
          <a:xfrm>
            <a:off x="4519203" y="5596856"/>
            <a:ext cx="2239860" cy="369332"/>
          </a:xfrm>
          <a:prstGeom prst="rect">
            <a:avLst/>
          </a:prstGeom>
          <a:noFill/>
        </p:spPr>
        <p:txBody>
          <a:bodyPr wrap="square" rtlCol="0">
            <a:spAutoFit/>
          </a:bodyPr>
          <a:lstStyle/>
          <a:p>
            <a:r>
              <a:rPr lang="en-US" sz="1200" dirty="0"/>
              <a:t>*Made ALCS</a:t>
            </a:r>
            <a:r>
              <a:rPr lang="en-US" dirty="0"/>
              <a:t> </a:t>
            </a:r>
          </a:p>
        </p:txBody>
      </p:sp>
      <p:sp>
        <p:nvSpPr>
          <p:cNvPr id="18" name="TextBox 17">
            <a:extLst>
              <a:ext uri="{FF2B5EF4-FFF2-40B4-BE49-F238E27FC236}">
                <a16:creationId xmlns:a16="http://schemas.microsoft.com/office/drawing/2014/main" id="{A598D3E4-1D38-49B9-9A4F-19326F415F82}"/>
              </a:ext>
            </a:extLst>
          </p:cNvPr>
          <p:cNvSpPr txBox="1"/>
          <p:nvPr/>
        </p:nvSpPr>
        <p:spPr>
          <a:xfrm>
            <a:off x="4604189" y="126426"/>
            <a:ext cx="2239860" cy="369332"/>
          </a:xfrm>
          <a:prstGeom prst="rect">
            <a:avLst/>
          </a:prstGeom>
          <a:noFill/>
        </p:spPr>
        <p:txBody>
          <a:bodyPr wrap="square" rtlCol="0">
            <a:spAutoFit/>
          </a:bodyPr>
          <a:lstStyle/>
          <a:p>
            <a:r>
              <a:rPr lang="en-US" sz="1200" dirty="0"/>
              <a:t>*Made NLCS</a:t>
            </a:r>
            <a:r>
              <a:rPr lang="en-US" dirty="0"/>
              <a:t> </a:t>
            </a:r>
          </a:p>
        </p:txBody>
      </p:sp>
      <p:sp>
        <p:nvSpPr>
          <p:cNvPr id="20" name="TextBox 19">
            <a:extLst>
              <a:ext uri="{FF2B5EF4-FFF2-40B4-BE49-F238E27FC236}">
                <a16:creationId xmlns:a16="http://schemas.microsoft.com/office/drawing/2014/main" id="{8966E21D-E3AD-4DF5-8292-27D7061533EA}"/>
              </a:ext>
            </a:extLst>
          </p:cNvPr>
          <p:cNvSpPr txBox="1"/>
          <p:nvPr/>
        </p:nvSpPr>
        <p:spPr>
          <a:xfrm>
            <a:off x="4519203" y="2432002"/>
            <a:ext cx="2239860" cy="369332"/>
          </a:xfrm>
          <a:prstGeom prst="rect">
            <a:avLst/>
          </a:prstGeom>
          <a:noFill/>
        </p:spPr>
        <p:txBody>
          <a:bodyPr wrap="square" rtlCol="0">
            <a:spAutoFit/>
          </a:bodyPr>
          <a:lstStyle/>
          <a:p>
            <a:r>
              <a:rPr lang="en-US" sz="1200" dirty="0"/>
              <a:t>*Made NLCS</a:t>
            </a:r>
            <a:r>
              <a:rPr lang="en-US" dirty="0"/>
              <a:t> </a:t>
            </a:r>
          </a:p>
        </p:txBody>
      </p:sp>
    </p:spTree>
    <p:extLst>
      <p:ext uri="{BB962C8B-B14F-4D97-AF65-F5344CB8AC3E}">
        <p14:creationId xmlns:p14="http://schemas.microsoft.com/office/powerpoint/2010/main" val="308535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0F18-68D7-46CB-B07F-5B7951BE7F63}"/>
              </a:ext>
            </a:extLst>
          </p:cNvPr>
          <p:cNvSpPr>
            <a:spLocks noGrp="1"/>
          </p:cNvSpPr>
          <p:nvPr>
            <p:ph type="title"/>
          </p:nvPr>
        </p:nvSpPr>
        <p:spPr>
          <a:xfrm>
            <a:off x="1066800" y="286603"/>
            <a:ext cx="10058400" cy="1450757"/>
          </a:xfrm>
        </p:spPr>
        <p:txBody>
          <a:bodyPr/>
          <a:lstStyle/>
          <a:p>
            <a:r>
              <a:rPr lang="en-US" dirty="0"/>
              <a:t>How Can Small Markets Compete?</a:t>
            </a:r>
          </a:p>
        </p:txBody>
      </p:sp>
      <p:sp>
        <p:nvSpPr>
          <p:cNvPr id="3" name="TextBox 2">
            <a:extLst>
              <a:ext uri="{FF2B5EF4-FFF2-40B4-BE49-F238E27FC236}">
                <a16:creationId xmlns:a16="http://schemas.microsoft.com/office/drawing/2014/main" id="{4DA06590-639D-4DF8-86D2-395907924016}"/>
              </a:ext>
            </a:extLst>
          </p:cNvPr>
          <p:cNvSpPr txBox="1"/>
          <p:nvPr/>
        </p:nvSpPr>
        <p:spPr>
          <a:xfrm>
            <a:off x="578840" y="1946246"/>
            <a:ext cx="7088142"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The Tampa Bay Rays </a:t>
            </a:r>
            <a:r>
              <a:rPr lang="en-US" dirty="0"/>
              <a:t>made the “final 4” teams in 2020 while having a total payroll less than half of each of the other 3 teams.  How did they do this?</a:t>
            </a:r>
            <a:r>
              <a:rPr lang="en-US" b="1" dirty="0"/>
              <a:t> </a:t>
            </a:r>
          </a:p>
          <a:p>
            <a:pPr marL="285750" indent="-285750">
              <a:buFont typeface="Arial" panose="020B0604020202020204" pitchFamily="34" charset="0"/>
              <a:buChar char="•"/>
            </a:pPr>
            <a:r>
              <a:rPr lang="en-US" dirty="0"/>
              <a:t>Simply put, they are loaded with players who are more valuable than their salary would indicate. </a:t>
            </a:r>
          </a:p>
          <a:p>
            <a:pPr marL="285750" indent="-285750">
              <a:buFont typeface="Arial" panose="020B0604020202020204" pitchFamily="34" charset="0"/>
              <a:buChar char="•"/>
            </a:pPr>
            <a:r>
              <a:rPr lang="en-US" dirty="0"/>
              <a:t>This can be achieved via “</a:t>
            </a:r>
            <a:r>
              <a:rPr lang="en-US" dirty="0" err="1"/>
              <a:t>Draft&amp;Farm</a:t>
            </a:r>
            <a:r>
              <a:rPr lang="en-US" dirty="0"/>
              <a:t>” (payroll agnostic) or </a:t>
            </a:r>
            <a:r>
              <a:rPr lang="en-US" b="1" dirty="0"/>
              <a:t>trade</a:t>
            </a:r>
            <a:r>
              <a:rPr lang="en-US" dirty="0"/>
              <a:t>.</a:t>
            </a:r>
          </a:p>
          <a:p>
            <a:pPr marL="285750" indent="-285750">
              <a:buFont typeface="Arial" panose="020B0604020202020204" pitchFamily="34" charset="0"/>
              <a:buChar char="•"/>
            </a:pPr>
            <a:r>
              <a:rPr lang="en-US" dirty="0"/>
              <a:t>The purpose of this project is to attempt to identify players who could be traded for because they are more valuable than their salary would indicate.  Let’s see what happens!</a:t>
            </a:r>
          </a:p>
          <a:p>
            <a:pPr marL="400050" indent="-400050">
              <a:buAutoNum type="romanUcPeriod"/>
            </a:pPr>
            <a:endParaRPr lang="en-US" dirty="0"/>
          </a:p>
        </p:txBody>
      </p:sp>
      <p:pic>
        <p:nvPicPr>
          <p:cNvPr id="5" name="Picture 4">
            <a:extLst>
              <a:ext uri="{FF2B5EF4-FFF2-40B4-BE49-F238E27FC236}">
                <a16:creationId xmlns:a16="http://schemas.microsoft.com/office/drawing/2014/main" id="{7F414E29-C002-4B5C-B312-BF21821CA4C0}"/>
              </a:ext>
            </a:extLst>
          </p:cNvPr>
          <p:cNvPicPr>
            <a:picLocks noChangeAspect="1"/>
          </p:cNvPicPr>
          <p:nvPr/>
        </p:nvPicPr>
        <p:blipFill>
          <a:blip r:embed="rId2"/>
          <a:stretch>
            <a:fillRect/>
          </a:stretch>
        </p:blipFill>
        <p:spPr>
          <a:xfrm>
            <a:off x="8336303" y="0"/>
            <a:ext cx="3499605" cy="6224631"/>
          </a:xfrm>
          <a:prstGeom prst="rect">
            <a:avLst/>
          </a:prstGeom>
        </p:spPr>
      </p:pic>
      <p:sp>
        <p:nvSpPr>
          <p:cNvPr id="7" name="Oval 6">
            <a:extLst>
              <a:ext uri="{FF2B5EF4-FFF2-40B4-BE49-F238E27FC236}">
                <a16:creationId xmlns:a16="http://schemas.microsoft.com/office/drawing/2014/main" id="{0815D73D-672C-4C16-9DBF-007BD6EC2555}"/>
              </a:ext>
            </a:extLst>
          </p:cNvPr>
          <p:cNvSpPr/>
          <p:nvPr/>
        </p:nvSpPr>
        <p:spPr>
          <a:xfrm>
            <a:off x="7894040" y="3363985"/>
            <a:ext cx="4219663" cy="16190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32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9EC1415-DBED-45A3-B484-F2F6C13A5377}"/>
              </a:ext>
            </a:extLst>
          </p:cNvPr>
          <p:cNvSpPr txBox="1">
            <a:spLocks/>
          </p:cNvSpPr>
          <p:nvPr/>
        </p:nvSpPr>
        <p:spPr>
          <a:xfrm>
            <a:off x="1066800" y="286603"/>
            <a:ext cx="10058400" cy="1450757"/>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t>The Data</a:t>
            </a:r>
          </a:p>
        </p:txBody>
      </p:sp>
      <p:sp>
        <p:nvSpPr>
          <p:cNvPr id="4" name="TextBox 3">
            <a:extLst>
              <a:ext uri="{FF2B5EF4-FFF2-40B4-BE49-F238E27FC236}">
                <a16:creationId xmlns:a16="http://schemas.microsoft.com/office/drawing/2014/main" id="{2293E363-5F61-4E97-87F4-1A7E42F7C2A2}"/>
              </a:ext>
            </a:extLst>
          </p:cNvPr>
          <p:cNvSpPr txBox="1"/>
          <p:nvPr/>
        </p:nvSpPr>
        <p:spPr>
          <a:xfrm>
            <a:off x="369116" y="1426128"/>
            <a:ext cx="6384022"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 went to </a:t>
            </a:r>
            <a:r>
              <a:rPr lang="en-US" dirty="0">
                <a:hlinkClick r:id="rId2"/>
              </a:rPr>
              <a:t>www.baseballprospectus.com</a:t>
            </a:r>
            <a:r>
              <a:rPr lang="en-US" dirty="0"/>
              <a:t> and downloaded Salary data from the years 2015-2019 for all MLB players.</a:t>
            </a:r>
          </a:p>
          <a:p>
            <a:endParaRPr lang="en-US" dirty="0"/>
          </a:p>
          <a:p>
            <a:pPr marL="285750" indent="-285750">
              <a:buFont typeface="Arial" panose="020B0604020202020204" pitchFamily="34" charset="0"/>
              <a:buChar char="•"/>
            </a:pPr>
            <a:r>
              <a:rPr lang="en-US" dirty="0"/>
              <a:t>I merged each year’s salaries with offensive statistics from 1 and 2 years prior.  Theory:  a 2015 player’s salary can be explained by his offensive stats from 2013 and 2014, 2016 salary is explained by 2014 and 2015 stats,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number of years of salary to include, as well as the number of lags to include is arbitrary.  I wanted to keep the project manageable for a short timeline.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final dataset contains only the perfect intersection of all data tables, with a few exclusions added (described later).  In other words, data </a:t>
            </a:r>
            <a:r>
              <a:rPr lang="en-US" b="1" dirty="0"/>
              <a:t>only</a:t>
            </a:r>
            <a:r>
              <a:rPr lang="en-US" dirty="0"/>
              <a:t> made it into the final set if </a:t>
            </a:r>
            <a:r>
              <a:rPr lang="en-US" b="1" dirty="0"/>
              <a:t>no features were missing from any tables.</a:t>
            </a:r>
            <a:endParaRPr lang="en-US" dirty="0"/>
          </a:p>
        </p:txBody>
      </p:sp>
      <p:pic>
        <p:nvPicPr>
          <p:cNvPr id="6" name="Picture 5">
            <a:extLst>
              <a:ext uri="{FF2B5EF4-FFF2-40B4-BE49-F238E27FC236}">
                <a16:creationId xmlns:a16="http://schemas.microsoft.com/office/drawing/2014/main" id="{5937D7A3-BCD8-4A3B-9C48-4DDAF8DBA02F}"/>
              </a:ext>
            </a:extLst>
          </p:cNvPr>
          <p:cNvPicPr>
            <a:picLocks noChangeAspect="1"/>
          </p:cNvPicPr>
          <p:nvPr/>
        </p:nvPicPr>
        <p:blipFill>
          <a:blip r:embed="rId3"/>
          <a:stretch>
            <a:fillRect/>
          </a:stretch>
        </p:blipFill>
        <p:spPr>
          <a:xfrm>
            <a:off x="6854919" y="1425138"/>
            <a:ext cx="5337081" cy="4007723"/>
          </a:xfrm>
          <a:prstGeom prst="rect">
            <a:avLst/>
          </a:prstGeom>
        </p:spPr>
      </p:pic>
    </p:spTree>
    <p:extLst>
      <p:ext uri="{BB962C8B-B14F-4D97-AF65-F5344CB8AC3E}">
        <p14:creationId xmlns:p14="http://schemas.microsoft.com/office/powerpoint/2010/main" val="132980293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{DEB776E6-F9B2-4EE7-954C-E06AFA3447B4}tf11429527_win32</Template>
  <TotalTime>4710</TotalTime>
  <Words>2375</Words>
  <Application>Microsoft Office PowerPoint</Application>
  <PresentationFormat>Widescreen</PresentationFormat>
  <Paragraphs>197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Bookman Old Style</vt:lpstr>
      <vt:lpstr>Calibri</vt:lpstr>
      <vt:lpstr>Calibri Light</vt:lpstr>
      <vt:lpstr>Franklin Gothic Book</vt:lpstr>
      <vt:lpstr>1_RetrospectVTI</vt:lpstr>
      <vt:lpstr>Moneyball…Again?</vt:lpstr>
      <vt:lpstr>Alex Martishius</vt:lpstr>
      <vt:lpstr>Today’s Agenda</vt:lpstr>
      <vt:lpstr>Intro to Baseball</vt:lpstr>
      <vt:lpstr>Major League Baseball</vt:lpstr>
      <vt:lpstr>What is “Moneyball”?</vt:lpstr>
      <vt:lpstr>PowerPoint Presentation</vt:lpstr>
      <vt:lpstr>How Can Small Markets Compete?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Moneyball…Again?</dc:title>
  <dc:creator>Alex M</dc:creator>
  <cp:lastModifiedBy>Alex M</cp:lastModifiedBy>
  <cp:revision>80</cp:revision>
  <dcterms:created xsi:type="dcterms:W3CDTF">2020-10-14T17:07:27Z</dcterms:created>
  <dcterms:modified xsi:type="dcterms:W3CDTF">2020-10-20T20:14:27Z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